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58"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lt-LT"/>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1020" y="26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a:latin typeface="Calibri" panose="020F0502020204030204" pitchFamily="34" charset="0"/>
              </a:defRPr>
            </a:lvl1pPr>
          </a:lstStyle>
          <a:p>
            <a:r>
              <a:rPr lang="en-US" smtClean="0"/>
              <a:t>Click to edit Master title style</a:t>
            </a:r>
            <a:endParaRPr lang="lt-LT"/>
          </a:p>
        </p:txBody>
      </p:sp>
      <p:sp>
        <p:nvSpPr>
          <p:cNvPr id="3" name="Subtitle 2"/>
          <p:cNvSpPr>
            <a:spLocks noGrp="1"/>
          </p:cNvSpPr>
          <p:nvPr>
            <p:ph type="subTitle" idx="1"/>
          </p:nvPr>
        </p:nvSpPr>
        <p:spPr>
          <a:xfrm>
            <a:off x="1371600" y="3886200"/>
            <a:ext cx="6400800" cy="1752600"/>
          </a:xfrm>
        </p:spPr>
        <p:txBody>
          <a:bodyPr/>
          <a:lstStyle>
            <a:lvl1pPr marL="0" indent="0" algn="ctr">
              <a:buNone/>
              <a:defRPr>
                <a:latin typeface="Calibri" panose="020F0502020204030204"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lt-LT"/>
          </a:p>
        </p:txBody>
      </p:sp>
      <p:sp>
        <p:nvSpPr>
          <p:cNvPr id="4" name="Date Placeholder 3"/>
          <p:cNvSpPr>
            <a:spLocks noGrp="1"/>
          </p:cNvSpPr>
          <p:nvPr>
            <p:ph type="dt" sz="half" idx="10"/>
          </p:nvPr>
        </p:nvSpPr>
        <p:spPr/>
        <p:txBody>
          <a:bodyPr/>
          <a:lstStyle>
            <a:lvl1pPr>
              <a:defRPr/>
            </a:lvl1pPr>
          </a:lstStyle>
          <a:p>
            <a:endParaRPr lang="lt-LT" altLang="lt-LT"/>
          </a:p>
        </p:txBody>
      </p:sp>
      <p:sp>
        <p:nvSpPr>
          <p:cNvPr id="5" name="Footer Placeholder 4"/>
          <p:cNvSpPr>
            <a:spLocks noGrp="1"/>
          </p:cNvSpPr>
          <p:nvPr>
            <p:ph type="ftr" sz="quarter" idx="11"/>
          </p:nvPr>
        </p:nvSpPr>
        <p:spPr/>
        <p:txBody>
          <a:bodyPr/>
          <a:lstStyle>
            <a:lvl1pPr>
              <a:defRPr/>
            </a:lvl1pPr>
          </a:lstStyle>
          <a:p>
            <a:endParaRPr lang="lt-LT" altLang="lt-LT"/>
          </a:p>
        </p:txBody>
      </p:sp>
      <p:sp>
        <p:nvSpPr>
          <p:cNvPr id="6" name="Slide Number Placeholder 5"/>
          <p:cNvSpPr>
            <a:spLocks noGrp="1"/>
          </p:cNvSpPr>
          <p:nvPr>
            <p:ph type="sldNum" sz="quarter" idx="12"/>
          </p:nvPr>
        </p:nvSpPr>
        <p:spPr/>
        <p:txBody>
          <a:bodyPr/>
          <a:lstStyle>
            <a:lvl1pPr>
              <a:defRPr/>
            </a:lvl1pPr>
          </a:lstStyle>
          <a:p>
            <a:fld id="{32B3B552-66A6-4577-8DE1-AD186D875690}" type="slidenum">
              <a:rPr lang="lt-LT" altLang="lt-LT"/>
              <a:pPr/>
              <a:t>‹#›</a:t>
            </a:fld>
            <a:endParaRPr lang="lt-LT" altLang="lt-LT"/>
          </a:p>
        </p:txBody>
      </p:sp>
    </p:spTree>
    <p:extLst>
      <p:ext uri="{BB962C8B-B14F-4D97-AF65-F5344CB8AC3E}">
        <p14:creationId xmlns:p14="http://schemas.microsoft.com/office/powerpoint/2010/main" val="218550521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71600" y="274638"/>
            <a:ext cx="7776864" cy="1143000"/>
          </a:xfrm>
        </p:spPr>
        <p:txBody>
          <a:bodyPr anchor="t"/>
          <a:lstStyle>
            <a:lvl1pPr>
              <a:defRPr>
                <a:latin typeface="Calibri" panose="020F0502020204030204" pitchFamily="34" charset="0"/>
              </a:defRPr>
            </a:lvl1pPr>
          </a:lstStyle>
          <a:p>
            <a:r>
              <a:rPr lang="en-US" dirty="0" smtClean="0"/>
              <a:t>Click to edit Master title style</a:t>
            </a:r>
            <a:endParaRPr lang="lt-LT" dirty="0"/>
          </a:p>
        </p:txBody>
      </p:sp>
      <p:sp>
        <p:nvSpPr>
          <p:cNvPr id="3" name="Content Placeholder 2"/>
          <p:cNvSpPr>
            <a:spLocks noGrp="1"/>
          </p:cNvSpPr>
          <p:nvPr>
            <p:ph idx="1"/>
          </p:nvPr>
        </p:nvSpPr>
        <p:spPr>
          <a:xfrm>
            <a:off x="971600" y="1600200"/>
            <a:ext cx="7776864" cy="4525963"/>
          </a:xfrm>
        </p:spPr>
        <p:txBody>
          <a:bodyPr/>
          <a:lstStyle>
            <a:lvl1pPr>
              <a:spcBef>
                <a:spcPts val="1200"/>
              </a:spcBef>
              <a:defRPr>
                <a:latin typeface="Calibri" panose="020F0502020204030204" pitchFamily="34" charset="0"/>
              </a:defRPr>
            </a:lvl1pPr>
            <a:lvl2pPr>
              <a:spcBef>
                <a:spcPts val="1200"/>
              </a:spcBef>
              <a:defRPr>
                <a:latin typeface="Calibri" panose="020F0502020204030204" pitchFamily="34" charset="0"/>
              </a:defRPr>
            </a:lvl2pPr>
            <a:lvl3pPr>
              <a:spcBef>
                <a:spcPts val="1200"/>
              </a:spcBef>
              <a:defRPr>
                <a:latin typeface="Calibri" panose="020F0502020204030204" pitchFamily="34" charset="0"/>
              </a:defRPr>
            </a:lvl3pPr>
            <a:lvl4pPr>
              <a:spcBef>
                <a:spcPts val="1200"/>
              </a:spcBef>
              <a:defRPr>
                <a:latin typeface="Calibri" panose="020F0502020204030204" pitchFamily="34" charset="0"/>
              </a:defRPr>
            </a:lvl4pPr>
            <a:lvl5pPr>
              <a:spcBef>
                <a:spcPts val="1200"/>
              </a:spcBef>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lt-LT" dirty="0"/>
          </a:p>
        </p:txBody>
      </p:sp>
      <p:sp>
        <p:nvSpPr>
          <p:cNvPr id="4" name="Date Placeholder 3"/>
          <p:cNvSpPr>
            <a:spLocks noGrp="1"/>
          </p:cNvSpPr>
          <p:nvPr>
            <p:ph type="dt" sz="half" idx="10"/>
          </p:nvPr>
        </p:nvSpPr>
        <p:spPr/>
        <p:txBody>
          <a:bodyPr/>
          <a:lstStyle>
            <a:lvl1pPr>
              <a:defRPr/>
            </a:lvl1pPr>
          </a:lstStyle>
          <a:p>
            <a:endParaRPr lang="lt-LT" altLang="lt-LT"/>
          </a:p>
        </p:txBody>
      </p:sp>
      <p:sp>
        <p:nvSpPr>
          <p:cNvPr id="5" name="Footer Placeholder 4"/>
          <p:cNvSpPr>
            <a:spLocks noGrp="1"/>
          </p:cNvSpPr>
          <p:nvPr>
            <p:ph type="ftr" sz="quarter" idx="11"/>
          </p:nvPr>
        </p:nvSpPr>
        <p:spPr/>
        <p:txBody>
          <a:bodyPr/>
          <a:lstStyle>
            <a:lvl1pPr>
              <a:defRPr/>
            </a:lvl1pPr>
          </a:lstStyle>
          <a:p>
            <a:endParaRPr lang="lt-LT" altLang="lt-LT"/>
          </a:p>
        </p:txBody>
      </p:sp>
      <p:sp>
        <p:nvSpPr>
          <p:cNvPr id="6" name="Slide Number Placeholder 5"/>
          <p:cNvSpPr>
            <a:spLocks noGrp="1"/>
          </p:cNvSpPr>
          <p:nvPr>
            <p:ph type="sldNum" sz="quarter" idx="12"/>
          </p:nvPr>
        </p:nvSpPr>
        <p:spPr/>
        <p:txBody>
          <a:bodyPr/>
          <a:lstStyle>
            <a:lvl1pPr>
              <a:defRPr/>
            </a:lvl1pPr>
          </a:lstStyle>
          <a:p>
            <a:fld id="{F52FBB5F-B826-4533-BA7F-8B3388E0CC8A}" type="slidenum">
              <a:rPr lang="lt-LT" altLang="lt-LT"/>
              <a:pPr/>
              <a:t>‹#›</a:t>
            </a:fld>
            <a:endParaRPr lang="lt-LT" altLang="lt-LT"/>
          </a:p>
        </p:txBody>
      </p:sp>
    </p:spTree>
    <p:extLst>
      <p:ext uri="{BB962C8B-B14F-4D97-AF65-F5344CB8AC3E}">
        <p14:creationId xmlns:p14="http://schemas.microsoft.com/office/powerpoint/2010/main" val="24305096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lt-L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lt-LT" altLang="lt-LT"/>
          </a:p>
        </p:txBody>
      </p:sp>
      <p:sp>
        <p:nvSpPr>
          <p:cNvPr id="5" name="Footer Placeholder 4"/>
          <p:cNvSpPr>
            <a:spLocks noGrp="1"/>
          </p:cNvSpPr>
          <p:nvPr>
            <p:ph type="ftr" sz="quarter" idx="11"/>
          </p:nvPr>
        </p:nvSpPr>
        <p:spPr/>
        <p:txBody>
          <a:bodyPr/>
          <a:lstStyle>
            <a:lvl1pPr>
              <a:defRPr/>
            </a:lvl1pPr>
          </a:lstStyle>
          <a:p>
            <a:endParaRPr lang="lt-LT" altLang="lt-LT"/>
          </a:p>
        </p:txBody>
      </p:sp>
      <p:sp>
        <p:nvSpPr>
          <p:cNvPr id="6" name="Slide Number Placeholder 5"/>
          <p:cNvSpPr>
            <a:spLocks noGrp="1"/>
          </p:cNvSpPr>
          <p:nvPr>
            <p:ph type="sldNum" sz="quarter" idx="12"/>
          </p:nvPr>
        </p:nvSpPr>
        <p:spPr/>
        <p:txBody>
          <a:bodyPr/>
          <a:lstStyle>
            <a:lvl1pPr>
              <a:defRPr/>
            </a:lvl1pPr>
          </a:lstStyle>
          <a:p>
            <a:fld id="{0A1B4B3C-EFB2-4938-96AF-12DC8A5984D1}" type="slidenum">
              <a:rPr lang="lt-LT" altLang="lt-LT"/>
              <a:pPr/>
              <a:t>‹#›</a:t>
            </a:fld>
            <a:endParaRPr lang="lt-LT" altLang="lt-LT"/>
          </a:p>
        </p:txBody>
      </p:sp>
    </p:spTree>
    <p:extLst>
      <p:ext uri="{BB962C8B-B14F-4D97-AF65-F5344CB8AC3E}">
        <p14:creationId xmlns:p14="http://schemas.microsoft.com/office/powerpoint/2010/main" val="11550469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5" name="Date Placeholder 4"/>
          <p:cNvSpPr>
            <a:spLocks noGrp="1"/>
          </p:cNvSpPr>
          <p:nvPr>
            <p:ph type="dt" sz="half" idx="10"/>
          </p:nvPr>
        </p:nvSpPr>
        <p:spPr/>
        <p:txBody>
          <a:bodyPr/>
          <a:lstStyle>
            <a:lvl1pPr>
              <a:defRPr/>
            </a:lvl1pPr>
          </a:lstStyle>
          <a:p>
            <a:endParaRPr lang="lt-LT" altLang="lt-LT"/>
          </a:p>
        </p:txBody>
      </p:sp>
      <p:sp>
        <p:nvSpPr>
          <p:cNvPr id="6" name="Footer Placeholder 5"/>
          <p:cNvSpPr>
            <a:spLocks noGrp="1"/>
          </p:cNvSpPr>
          <p:nvPr>
            <p:ph type="ftr" sz="quarter" idx="11"/>
          </p:nvPr>
        </p:nvSpPr>
        <p:spPr/>
        <p:txBody>
          <a:bodyPr/>
          <a:lstStyle>
            <a:lvl1pPr>
              <a:defRPr/>
            </a:lvl1pPr>
          </a:lstStyle>
          <a:p>
            <a:endParaRPr lang="lt-LT" altLang="lt-LT"/>
          </a:p>
        </p:txBody>
      </p:sp>
      <p:sp>
        <p:nvSpPr>
          <p:cNvPr id="7" name="Slide Number Placeholder 6"/>
          <p:cNvSpPr>
            <a:spLocks noGrp="1"/>
          </p:cNvSpPr>
          <p:nvPr>
            <p:ph type="sldNum" sz="quarter" idx="12"/>
          </p:nvPr>
        </p:nvSpPr>
        <p:spPr/>
        <p:txBody>
          <a:bodyPr/>
          <a:lstStyle>
            <a:lvl1pPr>
              <a:defRPr/>
            </a:lvl1pPr>
          </a:lstStyle>
          <a:p>
            <a:fld id="{F079814C-A23F-413D-9DEB-2C0D9F36DE17}" type="slidenum">
              <a:rPr lang="lt-LT" altLang="lt-LT"/>
              <a:pPr/>
              <a:t>‹#›</a:t>
            </a:fld>
            <a:endParaRPr lang="lt-LT" altLang="lt-LT"/>
          </a:p>
        </p:txBody>
      </p:sp>
    </p:spTree>
    <p:extLst>
      <p:ext uri="{BB962C8B-B14F-4D97-AF65-F5344CB8AC3E}">
        <p14:creationId xmlns:p14="http://schemas.microsoft.com/office/powerpoint/2010/main" val="54333511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lt-L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7" name="Date Placeholder 6"/>
          <p:cNvSpPr>
            <a:spLocks noGrp="1"/>
          </p:cNvSpPr>
          <p:nvPr>
            <p:ph type="dt" sz="half" idx="10"/>
          </p:nvPr>
        </p:nvSpPr>
        <p:spPr/>
        <p:txBody>
          <a:bodyPr/>
          <a:lstStyle>
            <a:lvl1pPr>
              <a:defRPr/>
            </a:lvl1pPr>
          </a:lstStyle>
          <a:p>
            <a:endParaRPr lang="lt-LT" altLang="lt-LT"/>
          </a:p>
        </p:txBody>
      </p:sp>
      <p:sp>
        <p:nvSpPr>
          <p:cNvPr id="8" name="Footer Placeholder 7"/>
          <p:cNvSpPr>
            <a:spLocks noGrp="1"/>
          </p:cNvSpPr>
          <p:nvPr>
            <p:ph type="ftr" sz="quarter" idx="11"/>
          </p:nvPr>
        </p:nvSpPr>
        <p:spPr/>
        <p:txBody>
          <a:bodyPr/>
          <a:lstStyle>
            <a:lvl1pPr>
              <a:defRPr/>
            </a:lvl1pPr>
          </a:lstStyle>
          <a:p>
            <a:endParaRPr lang="lt-LT" altLang="lt-LT"/>
          </a:p>
        </p:txBody>
      </p:sp>
      <p:sp>
        <p:nvSpPr>
          <p:cNvPr id="9" name="Slide Number Placeholder 8"/>
          <p:cNvSpPr>
            <a:spLocks noGrp="1"/>
          </p:cNvSpPr>
          <p:nvPr>
            <p:ph type="sldNum" sz="quarter" idx="12"/>
          </p:nvPr>
        </p:nvSpPr>
        <p:spPr/>
        <p:txBody>
          <a:bodyPr/>
          <a:lstStyle>
            <a:lvl1pPr>
              <a:defRPr/>
            </a:lvl1pPr>
          </a:lstStyle>
          <a:p>
            <a:fld id="{B2CBBB53-0A46-4A07-818B-02139E9C44FF}" type="slidenum">
              <a:rPr lang="lt-LT" altLang="lt-LT"/>
              <a:pPr/>
              <a:t>‹#›</a:t>
            </a:fld>
            <a:endParaRPr lang="lt-LT" altLang="lt-LT"/>
          </a:p>
        </p:txBody>
      </p:sp>
    </p:spTree>
    <p:extLst>
      <p:ext uri="{BB962C8B-B14F-4D97-AF65-F5344CB8AC3E}">
        <p14:creationId xmlns:p14="http://schemas.microsoft.com/office/powerpoint/2010/main" val="388373318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Date Placeholder 2"/>
          <p:cNvSpPr>
            <a:spLocks noGrp="1"/>
          </p:cNvSpPr>
          <p:nvPr>
            <p:ph type="dt" sz="half" idx="10"/>
          </p:nvPr>
        </p:nvSpPr>
        <p:spPr/>
        <p:txBody>
          <a:bodyPr/>
          <a:lstStyle>
            <a:lvl1pPr>
              <a:defRPr/>
            </a:lvl1pPr>
          </a:lstStyle>
          <a:p>
            <a:endParaRPr lang="lt-LT" altLang="lt-LT"/>
          </a:p>
        </p:txBody>
      </p:sp>
      <p:sp>
        <p:nvSpPr>
          <p:cNvPr id="4" name="Footer Placeholder 3"/>
          <p:cNvSpPr>
            <a:spLocks noGrp="1"/>
          </p:cNvSpPr>
          <p:nvPr>
            <p:ph type="ftr" sz="quarter" idx="11"/>
          </p:nvPr>
        </p:nvSpPr>
        <p:spPr/>
        <p:txBody>
          <a:bodyPr/>
          <a:lstStyle>
            <a:lvl1pPr>
              <a:defRPr/>
            </a:lvl1pPr>
          </a:lstStyle>
          <a:p>
            <a:endParaRPr lang="lt-LT" altLang="lt-LT"/>
          </a:p>
        </p:txBody>
      </p:sp>
      <p:sp>
        <p:nvSpPr>
          <p:cNvPr id="5" name="Slide Number Placeholder 4"/>
          <p:cNvSpPr>
            <a:spLocks noGrp="1"/>
          </p:cNvSpPr>
          <p:nvPr>
            <p:ph type="sldNum" sz="quarter" idx="12"/>
          </p:nvPr>
        </p:nvSpPr>
        <p:spPr/>
        <p:txBody>
          <a:bodyPr/>
          <a:lstStyle>
            <a:lvl1pPr>
              <a:defRPr/>
            </a:lvl1pPr>
          </a:lstStyle>
          <a:p>
            <a:fld id="{0D606BC6-5BE5-48E1-9C45-269E2A5AD796}" type="slidenum">
              <a:rPr lang="lt-LT" altLang="lt-LT"/>
              <a:pPr/>
              <a:t>‹#›</a:t>
            </a:fld>
            <a:endParaRPr lang="lt-LT" altLang="lt-LT"/>
          </a:p>
        </p:txBody>
      </p:sp>
    </p:spTree>
    <p:extLst>
      <p:ext uri="{BB962C8B-B14F-4D97-AF65-F5344CB8AC3E}">
        <p14:creationId xmlns:p14="http://schemas.microsoft.com/office/powerpoint/2010/main" val="616145720"/>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lt-LT" altLang="lt-LT"/>
          </a:p>
        </p:txBody>
      </p:sp>
      <p:sp>
        <p:nvSpPr>
          <p:cNvPr id="3" name="Footer Placeholder 2"/>
          <p:cNvSpPr>
            <a:spLocks noGrp="1"/>
          </p:cNvSpPr>
          <p:nvPr>
            <p:ph type="ftr" sz="quarter" idx="11"/>
          </p:nvPr>
        </p:nvSpPr>
        <p:spPr/>
        <p:txBody>
          <a:bodyPr/>
          <a:lstStyle>
            <a:lvl1pPr>
              <a:defRPr/>
            </a:lvl1pPr>
          </a:lstStyle>
          <a:p>
            <a:endParaRPr lang="lt-LT" altLang="lt-LT"/>
          </a:p>
        </p:txBody>
      </p:sp>
      <p:sp>
        <p:nvSpPr>
          <p:cNvPr id="4" name="Slide Number Placeholder 3"/>
          <p:cNvSpPr>
            <a:spLocks noGrp="1"/>
          </p:cNvSpPr>
          <p:nvPr>
            <p:ph type="sldNum" sz="quarter" idx="12"/>
          </p:nvPr>
        </p:nvSpPr>
        <p:spPr/>
        <p:txBody>
          <a:bodyPr/>
          <a:lstStyle>
            <a:lvl1pPr>
              <a:defRPr/>
            </a:lvl1pPr>
          </a:lstStyle>
          <a:p>
            <a:fld id="{2F404D3A-DDBB-4CA4-AD74-79423041F07F}" type="slidenum">
              <a:rPr lang="lt-LT" altLang="lt-LT"/>
              <a:pPr/>
              <a:t>‹#›</a:t>
            </a:fld>
            <a:endParaRPr lang="lt-LT" altLang="lt-LT"/>
          </a:p>
        </p:txBody>
      </p:sp>
    </p:spTree>
    <p:extLst>
      <p:ext uri="{BB962C8B-B14F-4D97-AF65-F5344CB8AC3E}">
        <p14:creationId xmlns:p14="http://schemas.microsoft.com/office/powerpoint/2010/main" val="283566166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lt-L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lt-LT" altLang="lt-LT"/>
          </a:p>
        </p:txBody>
      </p:sp>
      <p:sp>
        <p:nvSpPr>
          <p:cNvPr id="6" name="Footer Placeholder 5"/>
          <p:cNvSpPr>
            <a:spLocks noGrp="1"/>
          </p:cNvSpPr>
          <p:nvPr>
            <p:ph type="ftr" sz="quarter" idx="11"/>
          </p:nvPr>
        </p:nvSpPr>
        <p:spPr/>
        <p:txBody>
          <a:bodyPr/>
          <a:lstStyle>
            <a:lvl1pPr>
              <a:defRPr/>
            </a:lvl1pPr>
          </a:lstStyle>
          <a:p>
            <a:endParaRPr lang="lt-LT" altLang="lt-LT"/>
          </a:p>
        </p:txBody>
      </p:sp>
      <p:sp>
        <p:nvSpPr>
          <p:cNvPr id="7" name="Slide Number Placeholder 6"/>
          <p:cNvSpPr>
            <a:spLocks noGrp="1"/>
          </p:cNvSpPr>
          <p:nvPr>
            <p:ph type="sldNum" sz="quarter" idx="12"/>
          </p:nvPr>
        </p:nvSpPr>
        <p:spPr/>
        <p:txBody>
          <a:bodyPr/>
          <a:lstStyle>
            <a:lvl1pPr>
              <a:defRPr/>
            </a:lvl1pPr>
          </a:lstStyle>
          <a:p>
            <a:fld id="{9173A8E9-A640-458B-9A9D-D9C721FEDA1F}" type="slidenum">
              <a:rPr lang="lt-LT" altLang="lt-LT"/>
              <a:pPr/>
              <a:t>‹#›</a:t>
            </a:fld>
            <a:endParaRPr lang="lt-LT" altLang="lt-LT"/>
          </a:p>
        </p:txBody>
      </p:sp>
    </p:spTree>
    <p:extLst>
      <p:ext uri="{BB962C8B-B14F-4D97-AF65-F5344CB8AC3E}">
        <p14:creationId xmlns:p14="http://schemas.microsoft.com/office/powerpoint/2010/main" val="8550202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lt-L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t-LT"/>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lt-LT" altLang="lt-LT"/>
          </a:p>
        </p:txBody>
      </p:sp>
      <p:sp>
        <p:nvSpPr>
          <p:cNvPr id="6" name="Footer Placeholder 5"/>
          <p:cNvSpPr>
            <a:spLocks noGrp="1"/>
          </p:cNvSpPr>
          <p:nvPr>
            <p:ph type="ftr" sz="quarter" idx="11"/>
          </p:nvPr>
        </p:nvSpPr>
        <p:spPr/>
        <p:txBody>
          <a:bodyPr/>
          <a:lstStyle>
            <a:lvl1pPr>
              <a:defRPr/>
            </a:lvl1pPr>
          </a:lstStyle>
          <a:p>
            <a:endParaRPr lang="lt-LT" altLang="lt-LT"/>
          </a:p>
        </p:txBody>
      </p:sp>
      <p:sp>
        <p:nvSpPr>
          <p:cNvPr id="7" name="Slide Number Placeholder 6"/>
          <p:cNvSpPr>
            <a:spLocks noGrp="1"/>
          </p:cNvSpPr>
          <p:nvPr>
            <p:ph type="sldNum" sz="quarter" idx="12"/>
          </p:nvPr>
        </p:nvSpPr>
        <p:spPr/>
        <p:txBody>
          <a:bodyPr/>
          <a:lstStyle>
            <a:lvl1pPr>
              <a:defRPr/>
            </a:lvl1pPr>
          </a:lstStyle>
          <a:p>
            <a:fld id="{2BB32856-7973-4B12-AEC4-981DF3B1B40D}" type="slidenum">
              <a:rPr lang="lt-LT" altLang="lt-LT"/>
              <a:pPr/>
              <a:t>‹#›</a:t>
            </a:fld>
            <a:endParaRPr lang="lt-LT" altLang="lt-LT"/>
          </a:p>
        </p:txBody>
      </p:sp>
    </p:spTree>
    <p:extLst>
      <p:ext uri="{BB962C8B-B14F-4D97-AF65-F5344CB8AC3E}">
        <p14:creationId xmlns:p14="http://schemas.microsoft.com/office/powerpoint/2010/main" val="857118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Date Placeholder 3"/>
          <p:cNvSpPr>
            <a:spLocks noGrp="1"/>
          </p:cNvSpPr>
          <p:nvPr>
            <p:ph type="dt" sz="half" idx="10"/>
          </p:nvPr>
        </p:nvSpPr>
        <p:spPr/>
        <p:txBody>
          <a:bodyPr/>
          <a:lstStyle>
            <a:lvl1pPr>
              <a:defRPr/>
            </a:lvl1pPr>
          </a:lstStyle>
          <a:p>
            <a:endParaRPr lang="lt-LT" altLang="lt-LT"/>
          </a:p>
        </p:txBody>
      </p:sp>
      <p:sp>
        <p:nvSpPr>
          <p:cNvPr id="5" name="Footer Placeholder 4"/>
          <p:cNvSpPr>
            <a:spLocks noGrp="1"/>
          </p:cNvSpPr>
          <p:nvPr>
            <p:ph type="ftr" sz="quarter" idx="11"/>
          </p:nvPr>
        </p:nvSpPr>
        <p:spPr/>
        <p:txBody>
          <a:bodyPr/>
          <a:lstStyle>
            <a:lvl1pPr>
              <a:defRPr/>
            </a:lvl1pPr>
          </a:lstStyle>
          <a:p>
            <a:endParaRPr lang="lt-LT" altLang="lt-LT"/>
          </a:p>
        </p:txBody>
      </p:sp>
      <p:sp>
        <p:nvSpPr>
          <p:cNvPr id="6" name="Slide Number Placeholder 5"/>
          <p:cNvSpPr>
            <a:spLocks noGrp="1"/>
          </p:cNvSpPr>
          <p:nvPr>
            <p:ph type="sldNum" sz="quarter" idx="12"/>
          </p:nvPr>
        </p:nvSpPr>
        <p:spPr/>
        <p:txBody>
          <a:bodyPr/>
          <a:lstStyle>
            <a:lvl1pPr>
              <a:defRPr/>
            </a:lvl1pPr>
          </a:lstStyle>
          <a:p>
            <a:fld id="{77E1FD5C-50CF-4D4A-B46D-D18E1F154471}" type="slidenum">
              <a:rPr lang="lt-LT" altLang="lt-LT"/>
              <a:pPr/>
              <a:t>‹#›</a:t>
            </a:fld>
            <a:endParaRPr lang="lt-LT" altLang="lt-LT"/>
          </a:p>
        </p:txBody>
      </p:sp>
    </p:spTree>
    <p:extLst>
      <p:ext uri="{BB962C8B-B14F-4D97-AF65-F5344CB8AC3E}">
        <p14:creationId xmlns:p14="http://schemas.microsoft.com/office/powerpoint/2010/main" val="298479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lt-LT"/>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Date Placeholder 3"/>
          <p:cNvSpPr>
            <a:spLocks noGrp="1"/>
          </p:cNvSpPr>
          <p:nvPr>
            <p:ph type="dt" sz="half" idx="10"/>
          </p:nvPr>
        </p:nvSpPr>
        <p:spPr/>
        <p:txBody>
          <a:bodyPr/>
          <a:lstStyle>
            <a:lvl1pPr>
              <a:defRPr/>
            </a:lvl1pPr>
          </a:lstStyle>
          <a:p>
            <a:endParaRPr lang="lt-LT" altLang="lt-LT"/>
          </a:p>
        </p:txBody>
      </p:sp>
      <p:sp>
        <p:nvSpPr>
          <p:cNvPr id="5" name="Footer Placeholder 4"/>
          <p:cNvSpPr>
            <a:spLocks noGrp="1"/>
          </p:cNvSpPr>
          <p:nvPr>
            <p:ph type="ftr" sz="quarter" idx="11"/>
          </p:nvPr>
        </p:nvSpPr>
        <p:spPr/>
        <p:txBody>
          <a:bodyPr/>
          <a:lstStyle>
            <a:lvl1pPr>
              <a:defRPr/>
            </a:lvl1pPr>
          </a:lstStyle>
          <a:p>
            <a:endParaRPr lang="lt-LT" altLang="lt-LT"/>
          </a:p>
        </p:txBody>
      </p:sp>
      <p:sp>
        <p:nvSpPr>
          <p:cNvPr id="6" name="Slide Number Placeholder 5"/>
          <p:cNvSpPr>
            <a:spLocks noGrp="1"/>
          </p:cNvSpPr>
          <p:nvPr>
            <p:ph type="sldNum" sz="quarter" idx="12"/>
          </p:nvPr>
        </p:nvSpPr>
        <p:spPr/>
        <p:txBody>
          <a:bodyPr/>
          <a:lstStyle>
            <a:lvl1pPr>
              <a:defRPr/>
            </a:lvl1pPr>
          </a:lstStyle>
          <a:p>
            <a:fld id="{596E74B2-063A-48B0-8757-CC4BF6636CC1}" type="slidenum">
              <a:rPr lang="lt-LT" altLang="lt-LT"/>
              <a:pPr/>
              <a:t>‹#›</a:t>
            </a:fld>
            <a:endParaRPr lang="lt-LT" altLang="lt-LT"/>
          </a:p>
        </p:txBody>
      </p:sp>
    </p:spTree>
    <p:extLst>
      <p:ext uri="{BB962C8B-B14F-4D97-AF65-F5344CB8AC3E}">
        <p14:creationId xmlns:p14="http://schemas.microsoft.com/office/powerpoint/2010/main" val="17632522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lt-LT" altLang="lt-LT" smtClean="0"/>
              <a:t>Spustelėkite, jei norite keisite ruoš. pav. stilių</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lt-LT" altLang="lt-LT" smtClean="0"/>
              <a:t>Spustelėkite ruošinio teksto stiliams keisti</a:t>
            </a:r>
          </a:p>
          <a:p>
            <a:pPr lvl="1"/>
            <a:r>
              <a:rPr lang="lt-LT" altLang="lt-LT" smtClean="0"/>
              <a:t>Antras lygmuo</a:t>
            </a:r>
          </a:p>
          <a:p>
            <a:pPr lvl="2"/>
            <a:r>
              <a:rPr lang="lt-LT" altLang="lt-LT" smtClean="0"/>
              <a:t>Trečias lygmuo</a:t>
            </a:r>
          </a:p>
          <a:p>
            <a:pPr lvl="3"/>
            <a:r>
              <a:rPr lang="lt-LT" altLang="lt-LT" smtClean="0"/>
              <a:t>Ketvirtas lygmuo</a:t>
            </a:r>
          </a:p>
          <a:p>
            <a:pPr lvl="4"/>
            <a:r>
              <a:rPr lang="lt-LT" altLang="lt-LT" smtClean="0"/>
              <a:t>Penktas lygmuo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lt-LT" altLang="lt-L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lt-LT" altLang="lt-L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81054654-E917-4E3E-B64F-102DA6DEC61F}" type="slidenum">
              <a:rPr lang="lt-LT" altLang="lt-LT"/>
              <a:pPr/>
              <a:t>‹#›</a:t>
            </a:fld>
            <a:endParaRPr lang="lt-LT" altLang="lt-L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1772816"/>
            <a:ext cx="7989888" cy="2235200"/>
          </a:xfrm>
        </p:spPr>
        <p:txBody>
          <a:bodyPr/>
          <a:lstStyle/>
          <a:p>
            <a:r>
              <a:rPr lang="lt-LT" altLang="lt-LT" sz="3200" dirty="0"/>
              <a:t>LIETUVOS </a:t>
            </a:r>
            <a:r>
              <a:rPr lang="lt-LT" altLang="lt-LT" sz="3200" dirty="0" smtClean="0"/>
              <a:t>HUMANITARINIŲ </a:t>
            </a:r>
            <a:r>
              <a:rPr lang="lt-LT" altLang="lt-LT" sz="3200" dirty="0"/>
              <a:t>IR SOCIALINIŲ </a:t>
            </a:r>
            <a:r>
              <a:rPr lang="lt-LT" altLang="lt-LT" sz="3200" dirty="0" smtClean="0"/>
              <a:t/>
            </a:r>
            <a:br>
              <a:rPr lang="lt-LT" altLang="lt-LT" sz="3200" dirty="0" smtClean="0"/>
            </a:br>
            <a:r>
              <a:rPr lang="lt-LT" altLang="lt-LT" sz="3200" dirty="0" smtClean="0"/>
              <a:t>MOKSLŲ INSTITUTŲ </a:t>
            </a:r>
            <a:br>
              <a:rPr lang="lt-LT" altLang="lt-LT" sz="3200" dirty="0" smtClean="0"/>
            </a:br>
            <a:r>
              <a:rPr lang="lt-LT" altLang="lt-LT" sz="3200" dirty="0" smtClean="0"/>
              <a:t>KONSOLIDAVIMO </a:t>
            </a:r>
            <a:r>
              <a:rPr lang="lt-LT" altLang="lt-LT" sz="3200" dirty="0"/>
              <a:t>IR PLĖTROS GALIMYBIŲ </a:t>
            </a:r>
            <a:r>
              <a:rPr lang="lt-LT" altLang="lt-LT" sz="3200" dirty="0" smtClean="0"/>
              <a:t/>
            </a:r>
            <a:br>
              <a:rPr lang="lt-LT" altLang="lt-LT" sz="3200" dirty="0" smtClean="0"/>
            </a:br>
            <a:r>
              <a:rPr lang="lt-LT" altLang="lt-LT" sz="3200" dirty="0" smtClean="0"/>
              <a:t>STUDIJA</a:t>
            </a:r>
            <a:endParaRPr lang="lt-LT" altLang="lt-LT" sz="3200" dirty="0"/>
          </a:p>
        </p:txBody>
      </p:sp>
      <p:sp>
        <p:nvSpPr>
          <p:cNvPr id="2052" name="Text Box 4"/>
          <p:cNvSpPr txBox="1">
            <a:spLocks noChangeArrowheads="1"/>
          </p:cNvSpPr>
          <p:nvPr/>
        </p:nvSpPr>
        <p:spPr bwMode="auto">
          <a:xfrm>
            <a:off x="4067944" y="5805264"/>
            <a:ext cx="46815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lt-LT" dirty="0"/>
              <a:t>GS </a:t>
            </a:r>
            <a:r>
              <a:rPr lang="en-US" altLang="lt-LT" dirty="0" err="1"/>
              <a:t>darbo</a:t>
            </a:r>
            <a:r>
              <a:rPr lang="en-US" altLang="lt-LT" dirty="0"/>
              <a:t> </a:t>
            </a:r>
            <a:r>
              <a:rPr lang="en-US" altLang="lt-LT" dirty="0" err="1"/>
              <a:t>grup</a:t>
            </a:r>
            <a:r>
              <a:rPr lang="lt-LT" altLang="lt-LT" dirty="0"/>
              <a:t>ės vertinimai, 2009.05.11</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971600" y="332656"/>
            <a:ext cx="7776864" cy="648072"/>
          </a:xfrm>
        </p:spPr>
        <p:txBody>
          <a:bodyPr/>
          <a:lstStyle/>
          <a:p>
            <a:r>
              <a:rPr lang="lt-LT" altLang="lt-LT" sz="2800" b="1" dirty="0"/>
              <a:t>Turinys</a:t>
            </a:r>
          </a:p>
        </p:txBody>
      </p:sp>
      <p:sp>
        <p:nvSpPr>
          <p:cNvPr id="3075" name="Rectangle 3"/>
          <p:cNvSpPr>
            <a:spLocks noGrp="1" noChangeArrowheads="1"/>
          </p:cNvSpPr>
          <p:nvPr>
            <p:ph type="body" idx="1"/>
          </p:nvPr>
        </p:nvSpPr>
        <p:spPr>
          <a:xfrm>
            <a:off x="611560" y="1484784"/>
            <a:ext cx="8208913" cy="4896767"/>
          </a:xfrm>
        </p:spPr>
        <p:txBody>
          <a:bodyPr/>
          <a:lstStyle/>
          <a:p>
            <a:pPr marL="0" indent="0">
              <a:lnSpc>
                <a:spcPct val="80000"/>
              </a:lnSpc>
              <a:buNone/>
            </a:pPr>
            <a:r>
              <a:rPr lang="lt-LT" altLang="lt-LT" sz="2000" b="1" dirty="0"/>
              <a:t>Užduotis ir pagrindiniai duomenys</a:t>
            </a:r>
          </a:p>
          <a:p>
            <a:pPr marL="0" indent="0">
              <a:lnSpc>
                <a:spcPct val="80000"/>
              </a:lnSpc>
              <a:buNone/>
            </a:pPr>
            <a:r>
              <a:rPr lang="lt-LT" altLang="lt-LT" sz="2000" b="1" dirty="0"/>
              <a:t>Situacijos analizė:</a:t>
            </a:r>
          </a:p>
          <a:p>
            <a:pPr>
              <a:lnSpc>
                <a:spcPct val="80000"/>
              </a:lnSpc>
              <a:spcBef>
                <a:spcPts val="600"/>
              </a:spcBef>
              <a:buFont typeface="Wingdings" panose="05000000000000000000" pitchFamily="2" charset="2"/>
              <a:buChar char="§"/>
            </a:pPr>
            <a:r>
              <a:rPr lang="lt-LT" altLang="lt-LT" sz="2000" dirty="0"/>
              <a:t>Mokslo instituto vieta ir vaidmuo Lietuvos HSM sistemoje</a:t>
            </a:r>
          </a:p>
          <a:p>
            <a:pPr>
              <a:lnSpc>
                <a:spcPct val="80000"/>
              </a:lnSpc>
              <a:spcBef>
                <a:spcPts val="600"/>
              </a:spcBef>
              <a:buFont typeface="Wingdings" panose="05000000000000000000" pitchFamily="2" charset="2"/>
              <a:buChar char="§"/>
            </a:pPr>
            <a:r>
              <a:rPr lang="lt-LT" altLang="lt-LT" sz="2000" dirty="0"/>
              <a:t>HSM institutų mokslinė tiriamoji veikla</a:t>
            </a:r>
          </a:p>
          <a:p>
            <a:pPr>
              <a:lnSpc>
                <a:spcPct val="80000"/>
              </a:lnSpc>
              <a:spcBef>
                <a:spcPts val="600"/>
              </a:spcBef>
              <a:buFont typeface="Wingdings" panose="05000000000000000000" pitchFamily="2" charset="2"/>
              <a:buChar char="§"/>
            </a:pPr>
            <a:r>
              <a:rPr lang="lt-LT" altLang="lt-LT" sz="2000" dirty="0"/>
              <a:t>HSM institutų žmonių ištekliai</a:t>
            </a:r>
            <a:endParaRPr lang="en-US" altLang="lt-LT" sz="2000" dirty="0"/>
          </a:p>
          <a:p>
            <a:pPr>
              <a:lnSpc>
                <a:spcPct val="80000"/>
              </a:lnSpc>
              <a:spcBef>
                <a:spcPts val="600"/>
              </a:spcBef>
              <a:buFont typeface="Wingdings" panose="05000000000000000000" pitchFamily="2" charset="2"/>
              <a:buChar char="§"/>
            </a:pPr>
            <a:r>
              <a:rPr lang="lt-LT" altLang="lt-LT" sz="2000" dirty="0"/>
              <a:t>HSM institutų tyrimų infrastruktūra</a:t>
            </a:r>
          </a:p>
          <a:p>
            <a:pPr>
              <a:lnSpc>
                <a:spcPct val="80000"/>
              </a:lnSpc>
              <a:spcBef>
                <a:spcPts val="600"/>
              </a:spcBef>
              <a:buFont typeface="Wingdings" panose="05000000000000000000" pitchFamily="2" charset="2"/>
              <a:buChar char="§"/>
            </a:pPr>
            <a:r>
              <a:rPr lang="lt-LT" altLang="lt-LT" sz="2000" dirty="0"/>
              <a:t>HSM institutų finansavimas ir jo dinamika</a:t>
            </a:r>
          </a:p>
          <a:p>
            <a:pPr>
              <a:lnSpc>
                <a:spcPct val="80000"/>
              </a:lnSpc>
              <a:spcBef>
                <a:spcPts val="600"/>
              </a:spcBef>
              <a:buFont typeface="Wingdings" panose="05000000000000000000" pitchFamily="2" charset="2"/>
              <a:buChar char="§"/>
            </a:pPr>
            <a:r>
              <a:rPr lang="lt-LT" altLang="lt-LT" sz="2000" dirty="0"/>
              <a:t>HSM raidos ir plėtros tendencijos  Europoje</a:t>
            </a:r>
          </a:p>
          <a:p>
            <a:pPr marL="0" indent="0">
              <a:lnSpc>
                <a:spcPct val="80000"/>
              </a:lnSpc>
              <a:buNone/>
            </a:pPr>
            <a:r>
              <a:rPr lang="lt-LT" altLang="lt-LT" sz="2000" b="1" dirty="0"/>
              <a:t>Plėtros scenarijai:</a:t>
            </a:r>
          </a:p>
          <a:p>
            <a:pPr>
              <a:lnSpc>
                <a:spcPct val="80000"/>
              </a:lnSpc>
              <a:spcBef>
                <a:spcPts val="600"/>
              </a:spcBef>
              <a:buFont typeface="Wingdings" panose="05000000000000000000" pitchFamily="2" charset="2"/>
              <a:buChar char="§"/>
            </a:pPr>
            <a:r>
              <a:rPr lang="lt-LT" altLang="lt-LT" sz="2000" dirty="0"/>
              <a:t>HSM institutų reformos aplinka, poreikiai, tikslai ir reikalavimai HSM mokslo institutų plėtros scenarijai:</a:t>
            </a:r>
          </a:p>
          <a:p>
            <a:pPr>
              <a:lnSpc>
                <a:spcPct val="80000"/>
              </a:lnSpc>
              <a:spcBef>
                <a:spcPts val="600"/>
              </a:spcBef>
              <a:buFont typeface="Wingdings" panose="05000000000000000000" pitchFamily="2" charset="2"/>
              <a:buChar char="§"/>
            </a:pPr>
            <a:r>
              <a:rPr lang="lt-LT" altLang="lt-LT" sz="2000" dirty="0"/>
              <a:t>Decentralizuotos plėtros scenarijus </a:t>
            </a:r>
          </a:p>
          <a:p>
            <a:pPr>
              <a:lnSpc>
                <a:spcPct val="80000"/>
              </a:lnSpc>
              <a:spcBef>
                <a:spcPts val="600"/>
              </a:spcBef>
              <a:buFont typeface="Wingdings" panose="05000000000000000000" pitchFamily="2" charset="2"/>
              <a:buChar char="§"/>
            </a:pPr>
            <a:r>
              <a:rPr lang="lt-LT" altLang="lt-LT" sz="2000" dirty="0"/>
              <a:t>Centralizuotos plėtros scenarijus </a:t>
            </a:r>
          </a:p>
          <a:p>
            <a:pPr>
              <a:lnSpc>
                <a:spcPct val="80000"/>
              </a:lnSpc>
              <a:spcBef>
                <a:spcPts val="600"/>
              </a:spcBef>
              <a:buFont typeface="Wingdings" panose="05000000000000000000" pitchFamily="2" charset="2"/>
              <a:buChar char="§"/>
            </a:pPr>
            <a:r>
              <a:rPr lang="lt-LT" altLang="lt-LT" sz="2000" dirty="0"/>
              <a:t>„Vidurio kelio“ scenarijus</a:t>
            </a:r>
          </a:p>
          <a:p>
            <a:pPr>
              <a:lnSpc>
                <a:spcPct val="80000"/>
              </a:lnSpc>
              <a:spcBef>
                <a:spcPts val="600"/>
              </a:spcBef>
              <a:buFont typeface="Wingdings" panose="05000000000000000000" pitchFamily="2" charset="2"/>
              <a:buChar char="§"/>
            </a:pPr>
            <a:r>
              <a:rPr lang="lt-LT" altLang="lt-LT" sz="2000" dirty="0"/>
              <a:t>Integracijos į universitetus scenarijus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611560" y="332656"/>
            <a:ext cx="8208912" cy="936024"/>
          </a:xfrm>
        </p:spPr>
        <p:txBody>
          <a:bodyPr/>
          <a:lstStyle/>
          <a:p>
            <a:r>
              <a:rPr lang="lt-LT" altLang="lt-LT" sz="2800" b="1" dirty="0"/>
              <a:t>Mokslo instituto vieta ir vaidmuo Lietuvos </a:t>
            </a:r>
            <a:r>
              <a:rPr lang="lt-LT" altLang="lt-LT" sz="2800" b="1" dirty="0" smtClean="0"/>
              <a:t>             HSM </a:t>
            </a:r>
            <a:r>
              <a:rPr lang="lt-LT" altLang="lt-LT" sz="2800" b="1" dirty="0"/>
              <a:t>sistemoje</a:t>
            </a:r>
          </a:p>
        </p:txBody>
      </p:sp>
      <p:sp>
        <p:nvSpPr>
          <p:cNvPr id="5123" name="Rectangle 3"/>
          <p:cNvSpPr>
            <a:spLocks noGrp="1" noChangeArrowheads="1"/>
          </p:cNvSpPr>
          <p:nvPr>
            <p:ph type="body" idx="1"/>
          </p:nvPr>
        </p:nvSpPr>
        <p:spPr>
          <a:xfrm>
            <a:off x="611560" y="1484784"/>
            <a:ext cx="8208912" cy="5112568"/>
          </a:xfrm>
        </p:spPr>
        <p:txBody>
          <a:bodyPr/>
          <a:lstStyle/>
          <a:p>
            <a:pPr marL="0" indent="0">
              <a:lnSpc>
                <a:spcPct val="80000"/>
              </a:lnSpc>
              <a:buNone/>
            </a:pPr>
            <a:r>
              <a:rPr lang="lt-LT" altLang="lt-LT" sz="2000" dirty="0"/>
              <a:t>Mokslo ir studijų įstatymas (</a:t>
            </a:r>
            <a:r>
              <a:rPr lang="en-US" altLang="lt-LT" sz="2000" dirty="0"/>
              <a:t>2009.04.30)</a:t>
            </a:r>
            <a:r>
              <a:rPr lang="lt-LT" altLang="lt-LT" sz="2000" dirty="0"/>
              <a:t> įtvirtina šiuos valstybinio mokslinių tyrimų instituto tikslus:</a:t>
            </a:r>
          </a:p>
          <a:p>
            <a:pPr>
              <a:lnSpc>
                <a:spcPct val="80000"/>
              </a:lnSpc>
              <a:buFont typeface="Wingdings" panose="05000000000000000000" pitchFamily="2" charset="2"/>
              <a:buChar char="§"/>
            </a:pPr>
            <a:r>
              <a:rPr lang="lt-LT" altLang="lt-LT" sz="2000" dirty="0"/>
              <a:t>„1) vykdyti šalies ūkio, kultūros, sveikatos apsaugos ir visuomenės tęstinumui ir plėtrai svarbius ilgalaikius tam tikros krypties (krypčių) mokslinius tyrimus ir eksperimentinę (socialinę, kultūrinę) plėtrą;</a:t>
            </a:r>
          </a:p>
          <a:p>
            <a:pPr>
              <a:lnSpc>
                <a:spcPct val="80000"/>
              </a:lnSpc>
              <a:buFont typeface="Wingdings" panose="05000000000000000000" pitchFamily="2" charset="2"/>
              <a:buChar char="§"/>
            </a:pPr>
            <a:r>
              <a:rPr lang="lt-LT" altLang="lt-LT" sz="2000" dirty="0"/>
              <a:t>2) bendradarbiauti su verslo, valdžios ir visuomenės atstovais, vykdyti mokslinių tyrimų ir eksperimentinės (socialinės, kultūrinės) plėtros užsakomuosius darbus, teikti metodologinę, metodinę ir kitą pagalbą;</a:t>
            </a:r>
          </a:p>
          <a:p>
            <a:pPr>
              <a:lnSpc>
                <a:spcPct val="80000"/>
              </a:lnSpc>
              <a:buFont typeface="Wingdings" panose="05000000000000000000" pitchFamily="2" charset="2"/>
              <a:buChar char="§"/>
            </a:pPr>
            <a:r>
              <a:rPr lang="lt-LT" altLang="lt-LT" sz="2000" dirty="0"/>
              <a:t>3) skleisti visuomenėje mokslo žinias, diegti jas į kultūrą, švietimą, sveikatos apsaugą bei socialinėje ir ūkinėje veikloje, prisidėti prie inovacijomis ir žiniomis grindžiamos ekonomikos kūrimo, žinioms imlios visuomenės ugdymo.“</a:t>
            </a:r>
          </a:p>
          <a:p>
            <a:pPr marL="0" indent="0">
              <a:lnSpc>
                <a:spcPct val="80000"/>
              </a:lnSpc>
              <a:buNone/>
            </a:pPr>
            <a:r>
              <a:rPr lang="lt-LT" altLang="lt-LT" sz="2000" dirty="0"/>
              <a:t>Įstatymas numato ypatingą lituanistinių institutų statusą: „valstybiniai mokslinių tyrimų institutai, kurių tikslas – kaupti, sisteminti, saugoti, skleisti nematerialųjį ir dokumentinį lituanistikos paveldą, vykdyti  fundamentinius lietuvių kalbos, etnologijos, raštijos, kultūros ir istorijos paveldo tyrimus, turi ypatingos  nacionalinės svarbos statusą, kurį įgyvendina Vyriausybė, tvirtindama jų statutus ir priimdama kitus teisės aktus“.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11560" y="332656"/>
            <a:ext cx="8208912" cy="936024"/>
          </a:xfrm>
        </p:spPr>
        <p:txBody>
          <a:bodyPr/>
          <a:lstStyle/>
          <a:p>
            <a:r>
              <a:rPr lang="en-US" altLang="lt-LT" sz="2800" b="1" dirty="0"/>
              <a:t>HSM </a:t>
            </a:r>
            <a:r>
              <a:rPr lang="en-US" altLang="lt-LT" sz="2800" b="1" dirty="0" err="1"/>
              <a:t>institut</a:t>
            </a:r>
            <a:r>
              <a:rPr lang="lt-LT" altLang="lt-LT" sz="2800" b="1" dirty="0"/>
              <a:t>ų strategija</a:t>
            </a:r>
          </a:p>
        </p:txBody>
      </p:sp>
      <p:sp>
        <p:nvSpPr>
          <p:cNvPr id="6147" name="Rectangle 3"/>
          <p:cNvSpPr>
            <a:spLocks noGrp="1" noChangeArrowheads="1"/>
          </p:cNvSpPr>
          <p:nvPr>
            <p:ph type="body" idx="1"/>
          </p:nvPr>
        </p:nvSpPr>
        <p:spPr>
          <a:xfrm>
            <a:off x="611560" y="1484784"/>
            <a:ext cx="8208912" cy="4032448"/>
          </a:xfrm>
        </p:spPr>
        <p:txBody>
          <a:bodyPr/>
          <a:lstStyle/>
          <a:p>
            <a:pPr>
              <a:lnSpc>
                <a:spcPct val="80000"/>
              </a:lnSpc>
              <a:buFont typeface="Wingdings" panose="05000000000000000000" pitchFamily="2" charset="2"/>
              <a:buChar char="§"/>
            </a:pPr>
            <a:r>
              <a:rPr lang="lt-LT" altLang="lt-LT" sz="2000" dirty="0"/>
              <a:t>Visi keturi humanitarinių mokslų institutai – Kultūros, filosofijos ir meno institutas, Lietuvių literatūros ir tautosakos institutas, Lietuvių kalbos institutas,  Lietuvos istorijos institutas – </a:t>
            </a:r>
            <a:r>
              <a:rPr lang="lt-LT" altLang="lt-LT" sz="2000" dirty="0" err="1"/>
              <a:t>savianalizėse</a:t>
            </a:r>
            <a:r>
              <a:rPr lang="lt-LT" altLang="lt-LT" sz="2000" dirty="0"/>
              <a:t> pateikė pakankamai ambicingas vizijas ir į Lietuvos reikmes orientuotas misijas. Institutai save iš esmės laiko nacionalinės svarbos lituanistikos centrais, atliekančiais fundamentinius ir taikomuosius tyrimus, kuriais siekiama naudos Lietuvos visuomenei ir kultūrai. </a:t>
            </a:r>
          </a:p>
          <a:p>
            <a:pPr>
              <a:lnSpc>
                <a:spcPct val="80000"/>
              </a:lnSpc>
              <a:buFont typeface="Wingdings" panose="05000000000000000000" pitchFamily="2" charset="2"/>
              <a:buChar char="§"/>
            </a:pPr>
            <a:r>
              <a:rPr lang="lt-LT" altLang="lt-LT" sz="2000" dirty="0"/>
              <a:t>Keturi institutai – Darbo ir socialinių tyrimų institutas, Lietuvos agrarinės ekonomikos institutas, Socialinių tyrimų institutas, LMA Ekonomikos institutas –  nurodė vykdantys fundamentinius ir taikomuosius tyrimus, penktasis – Teisės institutas – kad vykdo iš esmės taikomuosius tyrimus, reikalingus valstybinėms institucijoms. Trys iš socialinių mokslų srities institutų yra žinybiniai: DSTI steigėja – Socialinės apsaugos ir darbo ministerija, LAEI – Žemės ūkio ministerija, TI – Teisingumo ministerija.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611560" y="332656"/>
            <a:ext cx="8208912" cy="936104"/>
          </a:xfrm>
        </p:spPr>
        <p:txBody>
          <a:bodyPr/>
          <a:lstStyle/>
          <a:p>
            <a:r>
              <a:rPr lang="lt-LT" altLang="lt-LT" sz="2800" b="1" dirty="0"/>
              <a:t>HSM institutų mokslinė tiriamoji veikla: humanitariniai mokslai </a:t>
            </a:r>
          </a:p>
        </p:txBody>
      </p:sp>
      <p:sp>
        <p:nvSpPr>
          <p:cNvPr id="4099" name="Rectangle 3"/>
          <p:cNvSpPr>
            <a:spLocks noGrp="1" noChangeArrowheads="1"/>
          </p:cNvSpPr>
          <p:nvPr>
            <p:ph type="body" idx="1"/>
          </p:nvPr>
        </p:nvSpPr>
        <p:spPr>
          <a:xfrm>
            <a:off x="611560" y="1484784"/>
            <a:ext cx="8208912" cy="4852417"/>
          </a:xfrm>
        </p:spPr>
        <p:txBody>
          <a:bodyPr/>
          <a:lstStyle/>
          <a:p>
            <a:pPr>
              <a:lnSpc>
                <a:spcPct val="80000"/>
              </a:lnSpc>
              <a:buFont typeface="Wingdings" panose="05000000000000000000" pitchFamily="2" charset="2"/>
              <a:buChar char="§"/>
            </a:pPr>
            <a:r>
              <a:rPr lang="lt-LT" altLang="lt-LT" sz="1800" b="1" dirty="0"/>
              <a:t>Fundamentiniai tyrimai:</a:t>
            </a:r>
            <a:r>
              <a:rPr lang="lt-LT" altLang="lt-LT" sz="1800" dirty="0"/>
              <a:t> HM institutai atlieka reikšmingą vaidmenį analizuojant šiuolaikinius lituanistikos procesus bei renkant, sisteminant ir tyrinėjant lituanistinį paveldą. Suburti moksliniai kolektyvai iš esmės pajėgūs inicijuoti ir vykdyti ilgalaikius mokslinius projektus. </a:t>
            </a:r>
          </a:p>
          <a:p>
            <a:pPr>
              <a:lnSpc>
                <a:spcPct val="80000"/>
              </a:lnSpc>
              <a:buFont typeface="Wingdings" panose="05000000000000000000" pitchFamily="2" charset="2"/>
              <a:buChar char="§"/>
            </a:pPr>
            <a:r>
              <a:rPr lang="lt-LT" altLang="lt-LT" sz="1800" dirty="0"/>
              <a:t>Pagrindiniai rezultatai skelbiami mokslinėse monografijose ir šaltinių publikacijose. Pažymėtina tendencija šalia tradicinių periodinių leidinių steigti probleminius tęstinius leidinius (LKI, LLTI ir LII). Svarbiausios institutų problemos – nepakankamai išgryninti tyrimų prioritetai, menki tarpdisciplininiai ryšiai, tarptautinis aktyvumas ir vis dar pernelyg siauras lituanistikos suvokimas. </a:t>
            </a:r>
          </a:p>
          <a:p>
            <a:pPr>
              <a:lnSpc>
                <a:spcPct val="80000"/>
              </a:lnSpc>
              <a:buFont typeface="Wingdings" panose="05000000000000000000" pitchFamily="2" charset="2"/>
              <a:buChar char="§"/>
            </a:pPr>
            <a:r>
              <a:rPr lang="lt-LT" altLang="lt-LT" sz="1800" b="1" dirty="0"/>
              <a:t>Taikomieji tyrimai</a:t>
            </a:r>
            <a:r>
              <a:rPr lang="lt-LT" altLang="lt-LT" sz="1800" dirty="0"/>
              <a:t> yra svarbi visų institutų veiklos dalis. Vis dėlto mokslinių ir taikomųjų tyrimų tarpusavio santykis nėra derinamas (išskyrus iš dalies LKI ir LII), todėl taikomieji tyrimai daugeliu atveju atsitiktiniai. Be to, stokojama bendro sutarimo, ką tokiais darbais laikyti.</a:t>
            </a:r>
          </a:p>
          <a:p>
            <a:pPr>
              <a:lnSpc>
                <a:spcPct val="80000"/>
              </a:lnSpc>
              <a:buFont typeface="Wingdings" panose="05000000000000000000" pitchFamily="2" charset="2"/>
              <a:buChar char="§"/>
            </a:pPr>
            <a:r>
              <a:rPr lang="lt-LT" altLang="lt-LT" sz="1800" b="1" dirty="0" err="1"/>
              <a:t>Tarptautiškumas</a:t>
            </a:r>
            <a:r>
              <a:rPr lang="lt-LT" altLang="lt-LT" sz="1800" b="1" dirty="0"/>
              <a:t>:</a:t>
            </a:r>
            <a:r>
              <a:rPr lang="lt-LT" altLang="lt-LT" sz="1800" dirty="0"/>
              <a:t> Nepaisant visų institutų deklaruojamo tarptautiškumo kaip prioritetinės veiklos ir pastebimų teigiamų poslinkių (ypač institucinių ir asmeninių mokslinių kontaktų prasme – sutartys, konferencijos, stažuotės), pagrindinėje mokslinėje produkcijoje publikacijos užsienio kalba sudaro itin nedidelę dalį. Daugelis tyrimų išlieka mažai </a:t>
            </a:r>
            <a:r>
              <a:rPr lang="lt-LT" altLang="lt-LT" sz="1800" dirty="0" err="1"/>
              <a:t>kontekstualizuoti</a:t>
            </a:r>
            <a:r>
              <a:rPr lang="lt-LT" altLang="lt-LT" sz="1800" dirty="0"/>
              <a:t>, trūksta lyginamųjų studijų, lituanistinė tematika retai integruojama platesniuose humanitarinių studijų diskursuose.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611560" y="332656"/>
            <a:ext cx="8208912" cy="936024"/>
          </a:xfrm>
        </p:spPr>
        <p:txBody>
          <a:bodyPr/>
          <a:lstStyle/>
          <a:p>
            <a:r>
              <a:rPr lang="lt-LT" altLang="lt-LT" sz="2800" b="1" dirty="0"/>
              <a:t>HSM institutų mokslinė tiriamoji veikla: </a:t>
            </a:r>
            <a:r>
              <a:rPr lang="lt-LT" altLang="lt-LT" sz="2800" b="1" dirty="0" smtClean="0"/>
              <a:t>        socialiniai </a:t>
            </a:r>
            <a:r>
              <a:rPr lang="lt-LT" altLang="lt-LT" sz="2800" b="1" dirty="0"/>
              <a:t>mokslai</a:t>
            </a:r>
          </a:p>
        </p:txBody>
      </p:sp>
      <p:sp>
        <p:nvSpPr>
          <p:cNvPr id="7171" name="Rectangle 3"/>
          <p:cNvSpPr>
            <a:spLocks noGrp="1" noChangeArrowheads="1"/>
          </p:cNvSpPr>
          <p:nvPr>
            <p:ph type="body" idx="1"/>
          </p:nvPr>
        </p:nvSpPr>
        <p:spPr>
          <a:xfrm>
            <a:off x="611560" y="1484784"/>
            <a:ext cx="8208911" cy="4968405"/>
          </a:xfrm>
        </p:spPr>
        <p:txBody>
          <a:bodyPr/>
          <a:lstStyle/>
          <a:p>
            <a:pPr>
              <a:lnSpc>
                <a:spcPct val="80000"/>
              </a:lnSpc>
              <a:buFont typeface="Wingdings" panose="05000000000000000000" pitchFamily="2" charset="2"/>
              <a:buChar char="§"/>
            </a:pPr>
            <a:r>
              <a:rPr lang="lt-LT" altLang="lt-LT" sz="1800" b="1" dirty="0"/>
              <a:t>Fundamentiniai tyrimai:</a:t>
            </a:r>
            <a:r>
              <a:rPr lang="lt-LT" altLang="lt-LT" sz="1800" dirty="0"/>
              <a:t> SM institutai (išskyrus STI) visų pirma orientuojasi į taikomuosius (užsakomuosius) tyrimus. Tai sąlygoja taikomųjų darbų prioritetą mokslinių tyrimų atžvilgiu. Mokslinė tiriamoji produkcija labai nevienodo lygio, atskirų tyrimų krypčių rezultatyvumas smarkiai skiriasi. Didelė problema – menki </a:t>
            </a:r>
            <a:r>
              <a:rPr lang="lt-LT" altLang="lt-LT" sz="1800" dirty="0" err="1"/>
              <a:t>tarpinstituciniai</a:t>
            </a:r>
            <a:r>
              <a:rPr lang="lt-LT" altLang="lt-LT" sz="1800" dirty="0"/>
              <a:t> ryšiai, nepaisant neretai gana artimos tyrimų problematikos (pvz., tarp STI ir DSTI). Mažesniuose institutuose negausus mokslo potencialas neleidžia inicijuoti stambesnių tyrimų projektų, o jų institucinis uždarumas – įsijungti į bendras tyrimų programas. </a:t>
            </a:r>
          </a:p>
          <a:p>
            <a:pPr>
              <a:lnSpc>
                <a:spcPct val="80000"/>
              </a:lnSpc>
              <a:buFont typeface="Wingdings" panose="05000000000000000000" pitchFamily="2" charset="2"/>
              <a:buChar char="§"/>
            </a:pPr>
            <a:r>
              <a:rPr lang="lt-LT" altLang="lt-LT" sz="1800" dirty="0"/>
              <a:t>Kai kurie socialinių mokslų institutai tik iš dalies atitinka mokslinių institutų paskirtį. Jie atstovauja vieną mokslo kryptį ir užsiima daugiausia taikomąja veikla. </a:t>
            </a:r>
          </a:p>
          <a:p>
            <a:pPr>
              <a:lnSpc>
                <a:spcPct val="80000"/>
              </a:lnSpc>
              <a:buFont typeface="Wingdings" panose="05000000000000000000" pitchFamily="2" charset="2"/>
              <a:buChar char="§"/>
            </a:pPr>
            <a:r>
              <a:rPr lang="lt-LT" altLang="lt-LT" sz="1800" b="1" dirty="0"/>
              <a:t>Taikomieji tyrimai</a:t>
            </a:r>
            <a:r>
              <a:rPr lang="lt-LT" altLang="lt-LT" sz="1800" dirty="0"/>
              <a:t> yra labiausiai išplėtota šių institutų veiklos sritis. Daugelis institutų (DSTI, TI, LAEI) vykdo visų pirma užsakomuosius tyrimus, todėl disproporcija mokslinėje ir taikomojoje veikloje tampa pernelyg ryški (išskyrus STI ir iš dalies DSTI). </a:t>
            </a:r>
          </a:p>
          <a:p>
            <a:pPr>
              <a:lnSpc>
                <a:spcPct val="80000"/>
              </a:lnSpc>
              <a:buFont typeface="Wingdings" panose="05000000000000000000" pitchFamily="2" charset="2"/>
              <a:buChar char="§"/>
            </a:pPr>
            <a:r>
              <a:rPr lang="lt-LT" altLang="lt-LT" sz="1800" b="1" dirty="0" err="1"/>
              <a:t>Tarptautiškumas</a:t>
            </a:r>
            <a:r>
              <a:rPr lang="lt-LT" altLang="lt-LT" sz="1800" dirty="0"/>
              <a:t>: Į tarptautinį kontekstą orientuojasi STI ir iš dalies DSTI. Vis dėlto ir socialinių mokslų atveju realizuotų stambesnių tarptautinių projektų/publikacijų nėra, tarptautinėse publikacijose vyrauja probleminiai straipsniai kolektyvinėse monografijose ar periodiniuose leidiniuose.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11560" y="332656"/>
            <a:ext cx="8208912" cy="792882"/>
          </a:xfrm>
        </p:spPr>
        <p:txBody>
          <a:bodyPr/>
          <a:lstStyle/>
          <a:p>
            <a:r>
              <a:rPr lang="lt-LT" altLang="lt-LT" sz="2800" b="1" dirty="0"/>
              <a:t>HSM institutų žmonių ištekliai</a:t>
            </a:r>
          </a:p>
        </p:txBody>
      </p:sp>
      <p:sp>
        <p:nvSpPr>
          <p:cNvPr id="8195" name="Rectangle 3"/>
          <p:cNvSpPr>
            <a:spLocks noGrp="1" noChangeArrowheads="1"/>
          </p:cNvSpPr>
          <p:nvPr>
            <p:ph type="body" idx="1"/>
          </p:nvPr>
        </p:nvSpPr>
        <p:spPr>
          <a:xfrm>
            <a:off x="611560" y="1484784"/>
            <a:ext cx="8208912" cy="5039841"/>
          </a:xfrm>
        </p:spPr>
        <p:txBody>
          <a:bodyPr/>
          <a:lstStyle/>
          <a:p>
            <a:pPr marL="0" indent="0">
              <a:buNone/>
            </a:pPr>
            <a:r>
              <a:rPr lang="en-US" altLang="lt-LT" sz="2000" b="1" dirty="0" err="1"/>
              <a:t>Humanitarinių</a:t>
            </a:r>
            <a:r>
              <a:rPr lang="en-US" altLang="lt-LT" sz="2000" b="1" dirty="0"/>
              <a:t> </a:t>
            </a:r>
            <a:r>
              <a:rPr lang="en-US" altLang="lt-LT" sz="2000" b="1" dirty="0" err="1"/>
              <a:t>mokslų</a:t>
            </a:r>
            <a:r>
              <a:rPr lang="en-US" altLang="lt-LT" sz="2000" b="1" dirty="0"/>
              <a:t> </a:t>
            </a:r>
            <a:r>
              <a:rPr lang="en-US" altLang="lt-LT" sz="2000" b="1" dirty="0" err="1"/>
              <a:t>srities</a:t>
            </a:r>
            <a:r>
              <a:rPr lang="en-US" altLang="lt-LT" sz="2000" b="1" dirty="0"/>
              <a:t> </a:t>
            </a:r>
            <a:r>
              <a:rPr lang="en-US" altLang="lt-LT" sz="2000" b="1" dirty="0" err="1"/>
              <a:t>institutai</a:t>
            </a:r>
            <a:r>
              <a:rPr lang="lt-LT" altLang="lt-LT" sz="2000" b="1" dirty="0"/>
              <a:t>:</a:t>
            </a:r>
          </a:p>
          <a:p>
            <a:pPr>
              <a:buFont typeface="Wingdings" panose="05000000000000000000" pitchFamily="2" charset="2"/>
              <a:buChar char="§"/>
            </a:pPr>
            <a:r>
              <a:rPr lang="en-US" altLang="lt-LT" sz="2000" dirty="0"/>
              <a:t>LKI, LLTI</a:t>
            </a:r>
            <a:r>
              <a:rPr lang="lt-LT" altLang="lt-LT" sz="2000" dirty="0"/>
              <a:t>, KFMI</a:t>
            </a:r>
            <a:r>
              <a:rPr lang="en-US" altLang="lt-LT" sz="2000" dirty="0"/>
              <a:t> </a:t>
            </a:r>
            <a:r>
              <a:rPr lang="en-US" altLang="lt-LT" sz="2000" dirty="0" err="1"/>
              <a:t>ir</a:t>
            </a:r>
            <a:r>
              <a:rPr lang="en-US" altLang="lt-LT" sz="2000" dirty="0"/>
              <a:t> LII </a:t>
            </a:r>
            <a:r>
              <a:rPr lang="lt-LT" altLang="lt-LT" sz="2000" dirty="0"/>
              <a:t>dirba </a:t>
            </a:r>
            <a:r>
              <a:rPr lang="en-US" altLang="lt-LT" sz="2000" dirty="0"/>
              <a:t>451 </a:t>
            </a:r>
            <a:r>
              <a:rPr lang="en-US" altLang="lt-LT" sz="2000" dirty="0" err="1"/>
              <a:t>darbuotojas</a:t>
            </a:r>
            <a:r>
              <a:rPr lang="en-US" altLang="lt-LT" sz="2000" dirty="0"/>
              <a:t> </a:t>
            </a:r>
            <a:r>
              <a:rPr lang="en-US" altLang="lt-LT" sz="2000" dirty="0" err="1"/>
              <a:t>arba</a:t>
            </a:r>
            <a:r>
              <a:rPr lang="en-US" altLang="lt-LT" sz="2000" dirty="0"/>
              <a:t> ~ 23% vi</a:t>
            </a:r>
            <a:r>
              <a:rPr lang="lt-LT" altLang="lt-LT" sz="2000" dirty="0" err="1"/>
              <a:t>sų</a:t>
            </a:r>
            <a:r>
              <a:rPr lang="lt-LT" altLang="lt-LT" sz="2000" dirty="0"/>
              <a:t> HM srities darbuotojų. Jie sukūrė apie </a:t>
            </a:r>
            <a:r>
              <a:rPr lang="en-US" altLang="lt-LT" sz="2000" dirty="0"/>
              <a:t>38% HM </a:t>
            </a:r>
            <a:r>
              <a:rPr lang="en-US" altLang="lt-LT" sz="2000" dirty="0" err="1"/>
              <a:t>produkcijos</a:t>
            </a:r>
            <a:r>
              <a:rPr lang="en-US" altLang="lt-LT" sz="2000" dirty="0"/>
              <a:t> </a:t>
            </a:r>
            <a:r>
              <a:rPr lang="en-US" altLang="lt-LT" sz="2000" dirty="0" smtClean="0"/>
              <a:t>2002</a:t>
            </a:r>
            <a:r>
              <a:rPr lang="lt-LT" altLang="lt-LT" sz="2000" dirty="0"/>
              <a:t>–</a:t>
            </a:r>
            <a:r>
              <a:rPr lang="en-US" altLang="lt-LT" sz="2000" dirty="0" smtClean="0"/>
              <a:t>2006 </a:t>
            </a:r>
            <a:r>
              <a:rPr lang="en-US" altLang="lt-LT" sz="2000" dirty="0"/>
              <a:t>m. </a:t>
            </a:r>
          </a:p>
          <a:p>
            <a:pPr marL="0" indent="0">
              <a:buNone/>
            </a:pPr>
            <a:r>
              <a:rPr lang="en-US" altLang="lt-LT" sz="2000" b="1" dirty="0" err="1"/>
              <a:t>Socialini</a:t>
            </a:r>
            <a:r>
              <a:rPr lang="lt-LT" altLang="lt-LT" sz="2000" b="1" dirty="0"/>
              <a:t>ų mokslų institutai:</a:t>
            </a:r>
          </a:p>
          <a:p>
            <a:pPr>
              <a:buFont typeface="Wingdings" panose="05000000000000000000" pitchFamily="2" charset="2"/>
              <a:buChar char="§"/>
            </a:pPr>
            <a:r>
              <a:rPr lang="lt-LT" altLang="lt-LT" sz="2000" dirty="0" smtClean="0"/>
              <a:t>STI</a:t>
            </a:r>
            <a:r>
              <a:rPr lang="lt-LT" altLang="lt-LT" sz="2000" dirty="0"/>
              <a:t>, DSTI, LAEI, TI ir LMA EI kartu dirba </a:t>
            </a:r>
            <a:r>
              <a:rPr lang="en-US" altLang="lt-LT" sz="2000" dirty="0"/>
              <a:t>198 </a:t>
            </a:r>
            <a:r>
              <a:rPr lang="en-US" altLang="lt-LT" sz="2000" dirty="0" err="1"/>
              <a:t>darbuotojai</a:t>
            </a:r>
            <a:r>
              <a:rPr lang="en-US" altLang="lt-LT" sz="2000" dirty="0"/>
              <a:t> </a:t>
            </a:r>
            <a:r>
              <a:rPr lang="en-US" altLang="lt-LT" sz="2000" dirty="0" err="1"/>
              <a:t>arba</a:t>
            </a:r>
            <a:r>
              <a:rPr lang="en-US" altLang="lt-LT" sz="2000" dirty="0"/>
              <a:t> ~ 10% vis</a:t>
            </a:r>
            <a:r>
              <a:rPr lang="lt-LT" altLang="lt-LT" sz="2000" dirty="0"/>
              <a:t>ų SM darbuotojų. Jie sukūrė apie </a:t>
            </a:r>
            <a:r>
              <a:rPr lang="en-US" altLang="lt-LT" sz="2000" dirty="0"/>
              <a:t>4% SM </a:t>
            </a:r>
            <a:r>
              <a:rPr lang="en-US" altLang="lt-LT" sz="2000" dirty="0" err="1"/>
              <a:t>produkcijos</a:t>
            </a:r>
            <a:r>
              <a:rPr lang="en-US" altLang="lt-LT" sz="2000" dirty="0"/>
              <a:t> </a:t>
            </a:r>
            <a:r>
              <a:rPr lang="en-US" altLang="lt-LT" sz="2000" dirty="0" smtClean="0"/>
              <a:t>2002</a:t>
            </a:r>
            <a:r>
              <a:rPr lang="lt-LT" altLang="lt-LT" sz="2000" dirty="0" smtClean="0"/>
              <a:t>–</a:t>
            </a:r>
            <a:r>
              <a:rPr lang="en-US" altLang="lt-LT" sz="2000" dirty="0" smtClean="0"/>
              <a:t>2006 </a:t>
            </a:r>
            <a:r>
              <a:rPr lang="en-US" altLang="lt-LT" sz="2000" dirty="0"/>
              <a:t>m. </a:t>
            </a:r>
            <a:endParaRPr lang="lt-LT" altLang="lt-LT" sz="2000" dirty="0"/>
          </a:p>
          <a:p>
            <a:pPr>
              <a:buFont typeface="Wingdings" panose="05000000000000000000" pitchFamily="2" charset="2"/>
              <a:buChar char="§"/>
            </a:pPr>
            <a:r>
              <a:rPr lang="lt-LT" altLang="lt-LT" sz="2000" dirty="0"/>
              <a:t>Institutų darbuotojų amžiaus vidurkis kiek viršija </a:t>
            </a:r>
            <a:r>
              <a:rPr lang="en-US" altLang="lt-LT" sz="2000" dirty="0"/>
              <a:t>40 met</a:t>
            </a:r>
            <a:r>
              <a:rPr lang="lt-LT" altLang="lt-LT" sz="2000" dirty="0"/>
              <a:t>ų, išskyrus KFMI.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11560" y="332656"/>
            <a:ext cx="8208912" cy="648419"/>
          </a:xfrm>
        </p:spPr>
        <p:txBody>
          <a:bodyPr/>
          <a:lstStyle/>
          <a:p>
            <a:r>
              <a:rPr lang="lt-LT" altLang="lt-LT" sz="2800" b="1" dirty="0"/>
              <a:t>HSM institutų tyrimų infrastruktūra</a:t>
            </a:r>
          </a:p>
        </p:txBody>
      </p:sp>
      <p:sp>
        <p:nvSpPr>
          <p:cNvPr id="9219" name="Rectangle 3"/>
          <p:cNvSpPr>
            <a:spLocks noGrp="1" noChangeArrowheads="1"/>
          </p:cNvSpPr>
          <p:nvPr>
            <p:ph type="body" idx="1"/>
          </p:nvPr>
        </p:nvSpPr>
        <p:spPr>
          <a:xfrm>
            <a:off x="611561" y="1484784"/>
            <a:ext cx="8208912" cy="5257328"/>
          </a:xfrm>
        </p:spPr>
        <p:txBody>
          <a:bodyPr/>
          <a:lstStyle/>
          <a:p>
            <a:pPr>
              <a:lnSpc>
                <a:spcPct val="80000"/>
              </a:lnSpc>
              <a:buFont typeface="Wingdings" panose="05000000000000000000" pitchFamily="2" charset="2"/>
              <a:buChar char="§"/>
            </a:pPr>
            <a:r>
              <a:rPr lang="lt-LT" altLang="lt-LT" sz="1800" dirty="0"/>
              <a:t>Daugeliui HSM institutų trūksta išmanymo apie MTI ir jų vaidmenį šiuolaikiniuose moksluose. Pačių institutų galimybes plėtoti MTI riboja lėšų stygius, dėl kurio kalbama vien apie ribotą būtiniausios mokslinės įrangos, instrumentų ir informacijos atnaujinimą. </a:t>
            </a:r>
            <a:endParaRPr lang="en-US" altLang="lt-LT" sz="1800" dirty="0"/>
          </a:p>
          <a:p>
            <a:pPr>
              <a:lnSpc>
                <a:spcPct val="80000"/>
              </a:lnSpc>
              <a:buFont typeface="Wingdings" panose="05000000000000000000" pitchFamily="2" charset="2"/>
              <a:buChar char="§"/>
            </a:pPr>
            <a:r>
              <a:rPr lang="lt-LT" altLang="lt-LT" sz="1800" dirty="0"/>
              <a:t>HSM institutų sukaupta MTI dažniausiai atitinka vien tam tikro instituto tyrėjų poreikius, t.y. MTI pagal pobūdį dažniausiai yra institucinės ir sutelktos vienoje vietoje, neprieinamos kitoms institucijos, labai specializuotos (t.y., pritaikytos vienos tematikos darbams vykdyti). </a:t>
            </a:r>
            <a:endParaRPr lang="en-US" altLang="lt-LT" sz="1800" dirty="0"/>
          </a:p>
          <a:p>
            <a:pPr>
              <a:lnSpc>
                <a:spcPct val="80000"/>
              </a:lnSpc>
              <a:buFont typeface="Wingdings" panose="05000000000000000000" pitchFamily="2" charset="2"/>
              <a:buChar char="§"/>
            </a:pPr>
            <a:r>
              <a:rPr lang="lt-LT" altLang="lt-LT" sz="1800" dirty="0"/>
              <a:t>HSM MTI plėtros strategijos, ypač socialinių mokslų srityje, yra išimtinai institucinės. Humanitarinių mokslų  institutai numato nacionalinės MTI plėtrą, bet iš esmės nesama šios srities aiškesnių </a:t>
            </a:r>
            <a:r>
              <a:rPr lang="lt-LT" altLang="lt-LT" sz="1800" dirty="0" err="1"/>
              <a:t>tarpinstitucinio</a:t>
            </a:r>
            <a:r>
              <a:rPr lang="lt-LT" altLang="lt-LT" sz="1800" dirty="0"/>
              <a:t> bendradarbiavimo veiksmų ir bendrųjų prioritetų. </a:t>
            </a:r>
            <a:r>
              <a:rPr lang="lt-LT" altLang="lt-LT" sz="1800" b="1" dirty="0"/>
              <a:t>Pridėtinė MTI plėtros vertė tarptautinėje plotmėje HSM institutuose de facto beveik visai nesvarstoma. </a:t>
            </a:r>
            <a:endParaRPr lang="lt-LT" altLang="lt-LT" sz="1800" dirty="0"/>
          </a:p>
          <a:p>
            <a:pPr>
              <a:lnSpc>
                <a:spcPct val="80000"/>
              </a:lnSpc>
              <a:buFont typeface="Wingdings" panose="05000000000000000000" pitchFamily="2" charset="2"/>
              <a:buChar char="§"/>
            </a:pPr>
            <a:r>
              <a:rPr lang="lt-LT" altLang="lt-LT" sz="1800" dirty="0"/>
              <a:t>HSM institutų MTI atsispindi bendrosios HSM MTI būklės problemas: menkai taikomos technologijos (ribotai taikomos skaitmeninės techninės ir programinės priemonės), nepakankamai išplėtota skaitmeninio turinio kaupimo, saugojimo ir sklaidos  bei elektroninių paslaugų teikimo infrastruktūra, nepakankama integracija (dėl to dubliuojamos funkcijos bei duomenys), silpnos sąsajos su tarptautinėmis MTI, silpnas su MTI susijusių veiklų koordinavimas. Iki šiol nėra  MTI valdymo sistemos ir plėtros strategijos.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11560" y="332656"/>
            <a:ext cx="8208912" cy="792882"/>
          </a:xfrm>
        </p:spPr>
        <p:txBody>
          <a:bodyPr/>
          <a:lstStyle/>
          <a:p>
            <a:r>
              <a:rPr lang="lt-LT" altLang="lt-LT" sz="2800" b="1" dirty="0"/>
              <a:t>HSM institutų finansavimas ir jo dinamika</a:t>
            </a:r>
            <a:endParaRPr lang="lt-LT" altLang="lt-LT" sz="2800" dirty="0"/>
          </a:p>
        </p:txBody>
      </p:sp>
      <p:sp>
        <p:nvSpPr>
          <p:cNvPr id="12291" name="Rectangle 3"/>
          <p:cNvSpPr>
            <a:spLocks noGrp="1" noChangeArrowheads="1"/>
          </p:cNvSpPr>
          <p:nvPr>
            <p:ph type="body" idx="1"/>
          </p:nvPr>
        </p:nvSpPr>
        <p:spPr>
          <a:xfrm>
            <a:off x="611560" y="1484784"/>
            <a:ext cx="8208912" cy="5112866"/>
          </a:xfrm>
        </p:spPr>
        <p:txBody>
          <a:bodyPr/>
          <a:lstStyle/>
          <a:p>
            <a:pPr>
              <a:lnSpc>
                <a:spcPct val="80000"/>
              </a:lnSpc>
              <a:buFont typeface="Wingdings" panose="05000000000000000000" pitchFamily="2" charset="2"/>
              <a:buChar char="§"/>
            </a:pPr>
            <a:r>
              <a:rPr lang="lt-LT" altLang="lt-LT" sz="1800" dirty="0"/>
              <a:t>Bendra HSM institutų finansavimo dinamika </a:t>
            </a:r>
            <a:r>
              <a:rPr lang="lt-LT" altLang="lt-LT" sz="1800" dirty="0" smtClean="0"/>
              <a:t>2005–2008 </a:t>
            </a:r>
            <a:r>
              <a:rPr lang="lt-LT" altLang="lt-LT" sz="1800" dirty="0"/>
              <a:t>m.</a:t>
            </a:r>
            <a:r>
              <a:rPr lang="en-US" altLang="lt-LT" sz="1800" dirty="0"/>
              <a:t>, </a:t>
            </a:r>
            <a:r>
              <a:rPr lang="en-US" altLang="lt-LT" sz="1800" dirty="0" smtClean="0"/>
              <a:t>a</a:t>
            </a:r>
            <a:r>
              <a:rPr lang="lt-LT" altLang="lt-LT" sz="1800" dirty="0" err="1" smtClean="0"/>
              <a:t>tsižvelgiant</a:t>
            </a:r>
            <a:r>
              <a:rPr lang="lt-LT" altLang="lt-LT" sz="1800" dirty="0" smtClean="0"/>
              <a:t> į tai</a:t>
            </a:r>
            <a:r>
              <a:rPr lang="en-US" altLang="lt-LT" sz="1800" dirty="0" smtClean="0"/>
              <a:t>, </a:t>
            </a:r>
            <a:r>
              <a:rPr lang="lt-LT" altLang="lt-LT" sz="1800" dirty="0"/>
              <a:t>kad 2006 m. Lietuvių literatūros ir tautosakos institutui skirtas finansavimas Vileišių rūmų rekonstrukcijai taip pat įtrauktas į bazinį, galima teigti, kad bazinis finansavimas kasmet augo vidutiniškai 10%. Projektinis finansavimas nagrinėjamu laikotarpiu nuolat sudarė apie 30% bendro institutų finansavimo, išskyrus </a:t>
            </a:r>
            <a:r>
              <a:rPr lang="en-US" altLang="lt-LT" sz="1800" dirty="0"/>
              <a:t>DSTI</a:t>
            </a:r>
            <a:r>
              <a:rPr lang="lt-LT" altLang="lt-LT" sz="1800" dirty="0"/>
              <a:t>, kuriam bazinis finansavimas nagrinėjamu laikotarpiu nebuvo skiriamas. </a:t>
            </a:r>
            <a:endParaRPr lang="en-US" altLang="lt-LT" sz="1800" dirty="0"/>
          </a:p>
          <a:p>
            <a:pPr>
              <a:lnSpc>
                <a:spcPct val="80000"/>
              </a:lnSpc>
              <a:buFont typeface="Wingdings" panose="05000000000000000000" pitchFamily="2" charset="2"/>
              <a:buChar char="§"/>
            </a:pPr>
            <a:r>
              <a:rPr lang="en-US" altLang="lt-LT" sz="1800" dirty="0"/>
              <a:t>D</a:t>
            </a:r>
            <a:r>
              <a:rPr lang="lt-LT" altLang="lt-LT" sz="1800" dirty="0" err="1"/>
              <a:t>augumos</a:t>
            </a:r>
            <a:r>
              <a:rPr lang="lt-LT" altLang="lt-LT" sz="1800" dirty="0"/>
              <a:t> institutų sugebėjimas užsitikrinti projektinį finansavimą laikotarpio pabaigoje gerokai sumažėjo, nukrisdamas beveik iki 2005 m. lygio, arbe net žemiau (Lietuvių kalbos institutas, Kultūros, filosofijos ir meno institutas, Lietuvos agrarinės ekonomikos institutas, Teisės institutas, Ekonomikos institutas).</a:t>
            </a:r>
            <a:endParaRPr lang="en-US" altLang="lt-LT" sz="1800" dirty="0"/>
          </a:p>
          <a:p>
            <a:pPr>
              <a:lnSpc>
                <a:spcPct val="80000"/>
              </a:lnSpc>
              <a:buFont typeface="Wingdings" panose="05000000000000000000" pitchFamily="2" charset="2"/>
              <a:buChar char="§"/>
            </a:pPr>
            <a:r>
              <a:rPr lang="lt-LT" altLang="lt-LT" sz="1800" dirty="0"/>
              <a:t>Atsižvelgiant į pirmaujančių šalių patirtį, galima teigti, kad pasirenkant HSM institutų finansavimo modelį, pagrindinį dėmesį reikėtų skirti šių prioritetinių tikslų realizavimui:</a:t>
            </a:r>
          </a:p>
          <a:p>
            <a:pPr lvl="1">
              <a:lnSpc>
                <a:spcPct val="80000"/>
              </a:lnSpc>
            </a:pPr>
            <a:r>
              <a:rPr lang="lt-LT" altLang="lt-LT" sz="1800" dirty="0"/>
              <a:t>Valstybinės mokslinių tyrimų politikos formavimas;</a:t>
            </a:r>
          </a:p>
          <a:p>
            <a:pPr lvl="1">
              <a:lnSpc>
                <a:spcPct val="80000"/>
              </a:lnSpc>
            </a:pPr>
            <a:r>
              <a:rPr lang="lt-LT" altLang="lt-LT" sz="1800" dirty="0"/>
              <a:t>Fundamentinių mokslinių tyrimų finansavimo modelio parengimas ir diegimas;</a:t>
            </a:r>
          </a:p>
          <a:p>
            <a:pPr lvl="1">
              <a:lnSpc>
                <a:spcPct val="80000"/>
              </a:lnSpc>
            </a:pPr>
            <a:r>
              <a:rPr lang="lt-LT" altLang="lt-LT" sz="1800" dirty="0"/>
              <a:t>Užsakomųjų mokslinių tyrimų finansavimo modelio parengimas ir diegimas.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11560" y="332656"/>
            <a:ext cx="8208912" cy="575394"/>
          </a:xfrm>
        </p:spPr>
        <p:txBody>
          <a:bodyPr/>
          <a:lstStyle/>
          <a:p>
            <a:r>
              <a:rPr lang="lt-LT" altLang="lt-LT" sz="2800" b="1" dirty="0"/>
              <a:t>HSM raidos ir plėtros tendencijos </a:t>
            </a:r>
            <a:r>
              <a:rPr lang="lt-LT" altLang="lt-LT" sz="2800" b="1" dirty="0" smtClean="0"/>
              <a:t>Europoje</a:t>
            </a:r>
            <a:endParaRPr lang="lt-LT" altLang="lt-LT" sz="2800" dirty="0"/>
          </a:p>
        </p:txBody>
      </p:sp>
      <p:sp>
        <p:nvSpPr>
          <p:cNvPr id="13315" name="Rectangle 3"/>
          <p:cNvSpPr>
            <a:spLocks noGrp="1" noChangeArrowheads="1"/>
          </p:cNvSpPr>
          <p:nvPr>
            <p:ph type="body" idx="1"/>
          </p:nvPr>
        </p:nvSpPr>
        <p:spPr>
          <a:xfrm>
            <a:off x="611561" y="1412775"/>
            <a:ext cx="8208912" cy="5111849"/>
          </a:xfrm>
        </p:spPr>
        <p:txBody>
          <a:bodyPr/>
          <a:lstStyle/>
          <a:p>
            <a:pPr marL="0" indent="0">
              <a:lnSpc>
                <a:spcPct val="80000"/>
              </a:lnSpc>
              <a:buNone/>
            </a:pPr>
            <a:r>
              <a:rPr lang="lt-LT" altLang="lt-LT" sz="1800" b="1" dirty="0"/>
              <a:t>Svarbiausios </a:t>
            </a:r>
            <a:r>
              <a:rPr lang="en-US" altLang="lt-LT" sz="1800" b="1" dirty="0"/>
              <a:t>HSM </a:t>
            </a:r>
            <a:r>
              <a:rPr lang="en-US" altLang="lt-LT" sz="1800" b="1" dirty="0" err="1"/>
              <a:t>raidos</a:t>
            </a:r>
            <a:r>
              <a:rPr lang="en-US" altLang="lt-LT" sz="1800" b="1" dirty="0"/>
              <a:t> </a:t>
            </a:r>
            <a:r>
              <a:rPr lang="en-US" altLang="lt-LT" sz="1800" b="1" dirty="0" err="1"/>
              <a:t>tendencijos</a:t>
            </a:r>
            <a:r>
              <a:rPr lang="lt-LT" altLang="lt-LT" sz="1800" b="1" dirty="0"/>
              <a:t> yra šios:</a:t>
            </a:r>
          </a:p>
          <a:p>
            <a:pPr>
              <a:lnSpc>
                <a:spcPct val="80000"/>
              </a:lnSpc>
              <a:buFont typeface="Wingdings" panose="05000000000000000000" pitchFamily="2" charset="2"/>
              <a:buChar char="§"/>
            </a:pPr>
            <a:r>
              <a:rPr lang="lt-LT" altLang="lt-LT" sz="1800" i="1" dirty="0"/>
              <a:t>konkursinis mokslinių tyrimų finansavimas ir </a:t>
            </a:r>
            <a:r>
              <a:rPr lang="lt-LT" altLang="lt-LT" sz="1800" i="1" dirty="0" err="1"/>
              <a:t>projektin</a:t>
            </a:r>
            <a:r>
              <a:rPr lang="en-US" altLang="lt-LT" sz="1800" i="1" dirty="0" err="1"/>
              <a:t>i</a:t>
            </a:r>
            <a:r>
              <a:rPr lang="lt-LT" altLang="lt-LT" sz="1800" i="1" dirty="0"/>
              <a:t>ų veiklų plėtra</a:t>
            </a:r>
            <a:r>
              <a:rPr lang="en-US" altLang="lt-LT" sz="1800" dirty="0"/>
              <a:t> (</a:t>
            </a:r>
            <a:r>
              <a:rPr lang="lt-LT" altLang="lt-LT" sz="1800" dirty="0"/>
              <a:t>Įsivyraujanti projektinė veikla iš esmės veikia pačią mokslinio darbo prigimtį: labai trumpėja tyrimų ciklai, o patys tyrimai tampa fragmentiški, nes tai lemia apibrėžta projekto trukmė. Probleminė  ir rezultatais pagrįsta  tyrimų kultūra lemia ne tik tyrimų  pobūdį ar darbo organizavimą, bet ir tirtinų klausimų atranką. Dėl projektinio pobūdžio vieni tyrimai palengvėja, kiti – pasunkėja,  todėl </a:t>
            </a:r>
            <a:r>
              <a:rPr lang="lt-LT" altLang="lt-LT" sz="1800" b="1" dirty="0"/>
              <a:t>būtina siekti tradicinių tęstinių tyrimų ir cikliškos projektinės veiklos dermės).</a:t>
            </a:r>
            <a:endParaRPr lang="lt-LT" altLang="lt-LT" sz="1800" dirty="0"/>
          </a:p>
          <a:p>
            <a:pPr>
              <a:lnSpc>
                <a:spcPct val="80000"/>
              </a:lnSpc>
              <a:buFont typeface="Wingdings" panose="05000000000000000000" pitchFamily="2" charset="2"/>
              <a:buChar char="§"/>
            </a:pPr>
            <a:r>
              <a:rPr lang="lt-LT" altLang="lt-LT" sz="1800" dirty="0"/>
              <a:t>akademinio darbo pokyčiai (Atsirado išorinis ir mišrusis finansavimas, bendradarbiavimas tarp sektorių, tampresni ryšiai su vartotojais, rėmėjais ir naudos gavėjais, tyrimai tampa tarptautiniai ir </a:t>
            </a:r>
            <a:r>
              <a:rPr lang="lt-LT" altLang="lt-LT" sz="1800" dirty="0" err="1"/>
              <a:t>tarpdalykiniai</a:t>
            </a:r>
            <a:r>
              <a:rPr lang="lt-LT" altLang="lt-LT" sz="1800" dirty="0"/>
              <a:t>, bet menkėja mokslinių tyrimų autonomija, o </a:t>
            </a:r>
            <a:r>
              <a:rPr lang="lt-LT" altLang="lt-LT" sz="1800" b="1" dirty="0"/>
              <a:t>tyrėjai tampa vis labiau priklausomi nuo politikos ir rėmėjų diktato</a:t>
            </a:r>
            <a:r>
              <a:rPr lang="lt-LT" altLang="lt-LT" sz="1800" dirty="0"/>
              <a:t>).</a:t>
            </a:r>
          </a:p>
          <a:p>
            <a:pPr>
              <a:lnSpc>
                <a:spcPct val="80000"/>
              </a:lnSpc>
              <a:buFont typeface="Wingdings" panose="05000000000000000000" pitchFamily="2" charset="2"/>
              <a:buChar char="§"/>
            </a:pPr>
            <a:r>
              <a:rPr lang="lt-LT" altLang="lt-LT" sz="1800" dirty="0" err="1"/>
              <a:t>tarpdalykiniai</a:t>
            </a:r>
            <a:r>
              <a:rPr lang="lt-LT" altLang="lt-LT" sz="1800" dirty="0"/>
              <a:t> ir </a:t>
            </a:r>
            <a:r>
              <a:rPr lang="lt-LT" altLang="lt-LT" sz="1800" dirty="0" err="1"/>
              <a:t>tarpinstituciniai</a:t>
            </a:r>
            <a:r>
              <a:rPr lang="lt-LT" altLang="lt-LT" sz="1800" dirty="0"/>
              <a:t> ryšiai (Mokslą finansuojančių institucijų skatinamas nacionalinio ir Europos lygmens </a:t>
            </a:r>
            <a:r>
              <a:rPr lang="lt-LT" altLang="lt-LT" sz="1800" dirty="0" err="1"/>
              <a:t>tarpdalykiškumas</a:t>
            </a:r>
            <a:r>
              <a:rPr lang="lt-LT" altLang="lt-LT" sz="1800" dirty="0"/>
              <a:t> tampa tokiu svarbiu dabarties HSM imperatyvu, kad humanitariniai ir socialiniai mokslai susilieja į vieną visumą).</a:t>
            </a:r>
          </a:p>
          <a:p>
            <a:pPr>
              <a:lnSpc>
                <a:spcPct val="80000"/>
              </a:lnSpc>
              <a:buFont typeface="Wingdings" panose="05000000000000000000" pitchFamily="2" charset="2"/>
              <a:buChar char="§"/>
            </a:pPr>
            <a:r>
              <a:rPr lang="lt-LT" altLang="lt-LT" sz="1800" dirty="0"/>
              <a:t>mokslo ir visuomenės sąveikos permainos (mokslo </a:t>
            </a:r>
            <a:r>
              <a:rPr lang="lt-LT" altLang="lt-LT" sz="1800" dirty="0" err="1"/>
              <a:t>komercializacija</a:t>
            </a:r>
            <a:r>
              <a:rPr lang="lt-LT" altLang="lt-LT" sz="1800" dirty="0"/>
              <a:t>, nes mokslinių tyrimų rezultatai įgyja prekės vertę).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11560" y="332656"/>
            <a:ext cx="8208912" cy="1084982"/>
          </a:xfrm>
        </p:spPr>
        <p:txBody>
          <a:bodyPr/>
          <a:lstStyle/>
          <a:p>
            <a:pPr marL="82550"/>
            <a:r>
              <a:rPr lang="lt-LT" altLang="lt-LT" sz="2800" b="1" dirty="0"/>
              <a:t>HSM institutų reformos aplinka: </a:t>
            </a:r>
            <a:r>
              <a:rPr lang="lt-LT" altLang="lt-LT" sz="2800" b="1" dirty="0" smtClean="0"/>
              <a:t>                   valstybinės </a:t>
            </a:r>
            <a:r>
              <a:rPr lang="lt-LT" altLang="lt-LT" sz="2800" b="1" dirty="0"/>
              <a:t>HSM politikos vertinimai</a:t>
            </a:r>
          </a:p>
        </p:txBody>
      </p:sp>
      <p:sp>
        <p:nvSpPr>
          <p:cNvPr id="15363" name="Rectangle 3"/>
          <p:cNvSpPr>
            <a:spLocks noGrp="1" noChangeArrowheads="1"/>
          </p:cNvSpPr>
          <p:nvPr>
            <p:ph type="body" idx="1"/>
          </p:nvPr>
        </p:nvSpPr>
        <p:spPr>
          <a:xfrm>
            <a:off x="611561" y="1484784"/>
            <a:ext cx="8208912" cy="5112866"/>
          </a:xfrm>
        </p:spPr>
        <p:txBody>
          <a:bodyPr/>
          <a:lstStyle/>
          <a:p>
            <a:pPr>
              <a:lnSpc>
                <a:spcPct val="80000"/>
              </a:lnSpc>
              <a:buFont typeface="Wingdings" panose="05000000000000000000" pitchFamily="2" charset="2"/>
              <a:buChar char="§"/>
            </a:pPr>
            <a:r>
              <a:rPr lang="pt-BR" altLang="lt-LT" sz="2000" dirty="0"/>
              <a:t>HSM institutų veiklos nacionalinė aplinka pastaruoju metu labai intensyviai keičiasi. Jau pajudėjo didžiausias nuo Nepriklausomybės atgavimo valstybės ir universitetų mokslo institucijų pertvarkos procesas, nukreiptas pirmiausia į FBTM institutus. </a:t>
            </a:r>
            <a:r>
              <a:rPr lang="lt-LT" altLang="lt-LT" sz="2000" dirty="0"/>
              <a:t>A</a:t>
            </a:r>
            <a:r>
              <a:rPr lang="pt-BR" altLang="lt-LT" sz="2000" dirty="0"/>
              <a:t>rtimiausiais metais, o galbūt ir mėnesiais prasidės Lietuvos universitetų tinklo konsolidacija. </a:t>
            </a:r>
            <a:endParaRPr lang="lt-LT" altLang="lt-LT" sz="2000" dirty="0"/>
          </a:p>
          <a:p>
            <a:pPr>
              <a:lnSpc>
                <a:spcPct val="80000"/>
              </a:lnSpc>
              <a:buFont typeface="Wingdings" panose="05000000000000000000" pitchFamily="2" charset="2"/>
              <a:buChar char="§"/>
            </a:pPr>
            <a:r>
              <a:rPr lang="lt-LT" altLang="lt-LT" sz="2000" dirty="0"/>
              <a:t>Savianalizės atsakymuose institutai pabrėžia valstybinės HSM politikos stoką. </a:t>
            </a:r>
          </a:p>
          <a:p>
            <a:pPr>
              <a:lnSpc>
                <a:spcPct val="80000"/>
              </a:lnSpc>
              <a:buFont typeface="Wingdings" panose="05000000000000000000" pitchFamily="2" charset="2"/>
              <a:buChar char="§"/>
            </a:pPr>
            <a:r>
              <a:rPr lang="lt-LT" altLang="lt-LT" sz="2000" dirty="0"/>
              <a:t>Konstatuojama, kad nėra nei valstybinės HSM vystymo strategijos, nei prioritetų; šių mokslų sričių rėmimo programos yra menkos, sporadiškos ir nepastovios; valstybės užsakymai daugiau atsitiktiniai; trūksta skaidrumo užsakomųjų tyrimų konkursuose; mokslo vertinimo sistema, kuria paremtas institucijų šiuo metu gaunamas valstybės finansavimas, yra neobjektyvi, netinkama HSM ir neskaidri. </a:t>
            </a:r>
          </a:p>
          <a:p>
            <a:pPr>
              <a:lnSpc>
                <a:spcPct val="80000"/>
              </a:lnSpc>
              <a:buFont typeface="Wingdings" panose="05000000000000000000" pitchFamily="2" charset="2"/>
              <a:buChar char="§"/>
            </a:pPr>
            <a:r>
              <a:rPr lang="lt-LT" altLang="lt-LT" sz="2000" dirty="0"/>
              <a:t>Visi institutai pasisako už HSM sričių programinio-konkursinio finansavimo ir valstybės užsakymo didinimą. Teigiamai minima LVMSF vykdyta Lituanistikos prioriteto įgyvendinimo 2006–2008 m. programa ir apgailestaujama, kad jos laiku nepradėtas įgyvendinti jos tęsinys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11560" y="332656"/>
            <a:ext cx="8208912" cy="648419"/>
          </a:xfrm>
        </p:spPr>
        <p:txBody>
          <a:bodyPr/>
          <a:lstStyle/>
          <a:p>
            <a:r>
              <a:rPr lang="lt-LT" altLang="lt-LT" sz="2800" b="1" dirty="0"/>
              <a:t>HSM institutų plėtros scenarijų modelis</a:t>
            </a:r>
          </a:p>
        </p:txBody>
      </p:sp>
      <p:sp>
        <p:nvSpPr>
          <p:cNvPr id="16387" name="Rectangle 3"/>
          <p:cNvSpPr>
            <a:spLocks noGrp="1" noChangeArrowheads="1"/>
          </p:cNvSpPr>
          <p:nvPr>
            <p:ph type="body" idx="1"/>
          </p:nvPr>
        </p:nvSpPr>
        <p:spPr>
          <a:xfrm>
            <a:off x="611560" y="1475546"/>
            <a:ext cx="2088232" cy="3825662"/>
          </a:xfrm>
        </p:spPr>
        <p:txBody>
          <a:bodyPr/>
          <a:lstStyle/>
          <a:p>
            <a:pPr marL="0" indent="0">
              <a:lnSpc>
                <a:spcPct val="80000"/>
              </a:lnSpc>
              <a:buNone/>
            </a:pPr>
            <a:r>
              <a:rPr lang="en-US" altLang="lt-LT" sz="2000" dirty="0" err="1"/>
              <a:t>Šiuolaikiniai</a:t>
            </a:r>
            <a:r>
              <a:rPr lang="en-US" altLang="lt-LT" sz="2000" dirty="0"/>
              <a:t> </a:t>
            </a:r>
            <a:r>
              <a:rPr lang="en-US" altLang="lt-LT" sz="2000" dirty="0" err="1"/>
              <a:t>strateginių</a:t>
            </a:r>
            <a:r>
              <a:rPr lang="en-US" altLang="lt-LT" sz="2000" dirty="0"/>
              <a:t> </a:t>
            </a:r>
            <a:r>
              <a:rPr lang="en-US" altLang="lt-LT" sz="2000" dirty="0" err="1"/>
              <a:t>pokyčių</a:t>
            </a:r>
            <a:r>
              <a:rPr lang="en-US" altLang="lt-LT" sz="2000" dirty="0"/>
              <a:t> </a:t>
            </a:r>
            <a:r>
              <a:rPr lang="en-US" altLang="lt-LT" sz="2000" dirty="0" err="1"/>
              <a:t>valdymo</a:t>
            </a:r>
            <a:r>
              <a:rPr lang="en-US" altLang="lt-LT" sz="2000" dirty="0"/>
              <a:t> </a:t>
            </a:r>
            <a:r>
              <a:rPr lang="en-US" altLang="lt-LT" sz="2000" dirty="0" err="1"/>
              <a:t>modeliai</a:t>
            </a:r>
            <a:r>
              <a:rPr lang="en-US" altLang="lt-LT" sz="2000" dirty="0"/>
              <a:t> </a:t>
            </a:r>
            <a:r>
              <a:rPr lang="lt-LT" altLang="lt-LT" sz="2000" dirty="0"/>
              <a:t>scenarijus </a:t>
            </a:r>
            <a:r>
              <a:rPr lang="en-US" altLang="lt-LT" sz="2000" dirty="0" err="1"/>
              <a:t>kategorizuoja</a:t>
            </a:r>
            <a:r>
              <a:rPr lang="en-US" altLang="lt-LT" sz="2000" dirty="0"/>
              <a:t> </a:t>
            </a:r>
            <a:r>
              <a:rPr lang="en-US" altLang="lt-LT" sz="2000" dirty="0" err="1"/>
              <a:t>pagal</a:t>
            </a:r>
            <a:r>
              <a:rPr lang="en-US" altLang="lt-LT" sz="2000" dirty="0"/>
              <a:t> </a:t>
            </a:r>
            <a:r>
              <a:rPr lang="en-US" altLang="lt-LT" sz="2000" dirty="0" err="1"/>
              <a:t>planuojamos</a:t>
            </a:r>
            <a:r>
              <a:rPr lang="en-US" altLang="lt-LT" sz="2000" dirty="0"/>
              <a:t> </a:t>
            </a:r>
            <a:r>
              <a:rPr lang="en-US" altLang="lt-LT" sz="2000" dirty="0" err="1"/>
              <a:t>plėtros</a:t>
            </a:r>
            <a:r>
              <a:rPr lang="en-US" altLang="lt-LT" sz="2000" dirty="0"/>
              <a:t> </a:t>
            </a:r>
            <a:r>
              <a:rPr lang="en-US" altLang="lt-LT" sz="2000" dirty="0" err="1"/>
              <a:t>tempą</a:t>
            </a:r>
            <a:r>
              <a:rPr lang="en-US" altLang="lt-LT" sz="2000" dirty="0"/>
              <a:t> </a:t>
            </a:r>
            <a:r>
              <a:rPr lang="en-US" altLang="lt-LT" sz="2000" dirty="0" err="1"/>
              <a:t>ir</a:t>
            </a:r>
            <a:r>
              <a:rPr lang="en-US" altLang="lt-LT" sz="2000" dirty="0"/>
              <a:t> </a:t>
            </a:r>
            <a:r>
              <a:rPr lang="en-US" altLang="lt-LT" sz="2000" dirty="0" err="1"/>
              <a:t>pagal</a:t>
            </a:r>
            <a:r>
              <a:rPr lang="en-US" altLang="lt-LT" sz="2000" dirty="0"/>
              <a:t> tai, </a:t>
            </a:r>
            <a:r>
              <a:rPr lang="en-US" altLang="lt-LT" sz="2000" dirty="0" err="1"/>
              <a:t>kiek</a:t>
            </a:r>
            <a:r>
              <a:rPr lang="en-US" altLang="lt-LT" sz="2000" dirty="0"/>
              <a:t> </a:t>
            </a:r>
            <a:r>
              <a:rPr lang="en-US" altLang="lt-LT" sz="2000" dirty="0" err="1"/>
              <a:t>tokia</a:t>
            </a:r>
            <a:r>
              <a:rPr lang="en-US" altLang="lt-LT" sz="2000" dirty="0"/>
              <a:t> </a:t>
            </a:r>
            <a:r>
              <a:rPr lang="en-US" altLang="lt-LT" sz="2000" dirty="0" err="1"/>
              <a:t>plėtra</a:t>
            </a:r>
            <a:r>
              <a:rPr lang="en-US" altLang="lt-LT" sz="2000" dirty="0"/>
              <a:t> </a:t>
            </a:r>
            <a:r>
              <a:rPr lang="en-US" altLang="lt-LT" sz="2000" dirty="0" err="1"/>
              <a:t>keičia</a:t>
            </a:r>
            <a:r>
              <a:rPr lang="en-US" altLang="lt-LT" sz="2000" dirty="0"/>
              <a:t> </a:t>
            </a:r>
            <a:r>
              <a:rPr lang="en-US" altLang="lt-LT" sz="2000" dirty="0" err="1"/>
              <a:t>nusistovėjusį</a:t>
            </a:r>
            <a:r>
              <a:rPr lang="en-US" altLang="lt-LT" sz="2000" dirty="0"/>
              <a:t> </a:t>
            </a:r>
            <a:r>
              <a:rPr lang="en-US" altLang="lt-LT" sz="2000" dirty="0" err="1"/>
              <a:t>sistemos</a:t>
            </a:r>
            <a:r>
              <a:rPr lang="en-US" altLang="lt-LT" sz="2000" dirty="0"/>
              <a:t> </a:t>
            </a:r>
            <a:r>
              <a:rPr lang="en-US" altLang="lt-LT" sz="2000" dirty="0" err="1"/>
              <a:t>veikėjų</a:t>
            </a:r>
            <a:r>
              <a:rPr lang="en-US" altLang="lt-LT" sz="2000" dirty="0"/>
              <a:t> </a:t>
            </a:r>
            <a:r>
              <a:rPr lang="en-US" altLang="lt-LT" sz="2000" dirty="0" err="1"/>
              <a:t>požiūrį</a:t>
            </a:r>
            <a:r>
              <a:rPr lang="lt-LT" altLang="lt-LT" sz="2000" dirty="0"/>
              <a:t> </a:t>
            </a:r>
          </a:p>
        </p:txBody>
      </p:sp>
      <p:grpSp>
        <p:nvGrpSpPr>
          <p:cNvPr id="16388" name="Group 4"/>
          <p:cNvGrpSpPr>
            <a:grpSpLocks noChangeAspect="1"/>
          </p:cNvGrpSpPr>
          <p:nvPr/>
        </p:nvGrpSpPr>
        <p:grpSpPr bwMode="auto">
          <a:xfrm>
            <a:off x="2051720" y="1058779"/>
            <a:ext cx="7693299" cy="5040560"/>
            <a:chOff x="4221" y="7098"/>
            <a:chExt cx="5760" cy="4354"/>
          </a:xfrm>
        </p:grpSpPr>
        <p:sp>
          <p:nvSpPr>
            <p:cNvPr id="16389" name="AutoShape 5"/>
            <p:cNvSpPr>
              <a:spLocks noChangeAspect="1" noChangeArrowheads="1"/>
            </p:cNvSpPr>
            <p:nvPr/>
          </p:nvSpPr>
          <p:spPr bwMode="auto">
            <a:xfrm>
              <a:off x="4221" y="7098"/>
              <a:ext cx="5760"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lt-LT"/>
            </a:p>
          </p:txBody>
        </p:sp>
        <p:sp>
          <p:nvSpPr>
            <p:cNvPr id="16390" name="Line 6"/>
            <p:cNvSpPr>
              <a:spLocks noChangeShapeType="1"/>
            </p:cNvSpPr>
            <p:nvPr/>
          </p:nvSpPr>
          <p:spPr bwMode="auto">
            <a:xfrm>
              <a:off x="5461" y="9258"/>
              <a:ext cx="3235"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lt-LT"/>
            </a:p>
          </p:txBody>
        </p:sp>
        <p:sp>
          <p:nvSpPr>
            <p:cNvPr id="16391" name="Text Box 7"/>
            <p:cNvSpPr txBox="1">
              <a:spLocks noChangeArrowheads="1"/>
            </p:cNvSpPr>
            <p:nvPr/>
          </p:nvSpPr>
          <p:spPr bwMode="auto">
            <a:xfrm>
              <a:off x="6028" y="7220"/>
              <a:ext cx="2160" cy="3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lt-LT" altLang="lt-LT" sz="1400" dirty="0">
                  <a:latin typeface="Times New Roman" pitchFamily="18" charset="0"/>
                </a:rPr>
                <a:t>Didesnis tempas</a:t>
              </a:r>
              <a:endParaRPr lang="lt-LT" altLang="lt-LT" sz="2000" dirty="0"/>
            </a:p>
          </p:txBody>
        </p:sp>
        <p:sp>
          <p:nvSpPr>
            <p:cNvPr id="16392" name="Text Box 8"/>
            <p:cNvSpPr txBox="1">
              <a:spLocks noChangeArrowheads="1"/>
            </p:cNvSpPr>
            <p:nvPr/>
          </p:nvSpPr>
          <p:spPr bwMode="auto">
            <a:xfrm>
              <a:off x="6021" y="11092"/>
              <a:ext cx="2160" cy="3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lt-LT" altLang="lt-LT" sz="1400" dirty="0">
                  <a:latin typeface="Times New Roman" pitchFamily="18" charset="0"/>
                </a:rPr>
                <a:t>Mažesnis tempas</a:t>
              </a:r>
              <a:endParaRPr lang="lt-LT" altLang="lt-LT" sz="2000" dirty="0"/>
            </a:p>
          </p:txBody>
        </p:sp>
        <p:sp>
          <p:nvSpPr>
            <p:cNvPr id="16393" name="Text Box 9"/>
            <p:cNvSpPr txBox="1">
              <a:spLocks noChangeArrowheads="1"/>
            </p:cNvSpPr>
            <p:nvPr/>
          </p:nvSpPr>
          <p:spPr bwMode="auto">
            <a:xfrm>
              <a:off x="4921" y="8949"/>
              <a:ext cx="540" cy="159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lt-LT" altLang="lt-LT" sz="1400" dirty="0">
                  <a:latin typeface="Times New Roman" pitchFamily="18" charset="0"/>
                </a:rPr>
                <a:t>Mažiau keičia požiūrį</a:t>
              </a:r>
              <a:endParaRPr lang="lt-LT" altLang="lt-LT" sz="2000" dirty="0"/>
            </a:p>
          </p:txBody>
        </p:sp>
        <p:sp>
          <p:nvSpPr>
            <p:cNvPr id="16394" name="Text Box 10"/>
            <p:cNvSpPr txBox="1">
              <a:spLocks noChangeArrowheads="1"/>
            </p:cNvSpPr>
            <p:nvPr/>
          </p:nvSpPr>
          <p:spPr bwMode="auto">
            <a:xfrm>
              <a:off x="8696" y="8957"/>
              <a:ext cx="540" cy="157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lt-LT" altLang="lt-LT" sz="1400" dirty="0">
                  <a:latin typeface="Times New Roman" pitchFamily="18" charset="0"/>
                </a:rPr>
                <a:t>Labiau keičia požiūrį</a:t>
              </a:r>
              <a:endParaRPr lang="lt-LT" altLang="lt-LT" sz="2000" dirty="0"/>
            </a:p>
          </p:txBody>
        </p:sp>
        <p:sp>
          <p:nvSpPr>
            <p:cNvPr id="16395" name="Text Box 11"/>
            <p:cNvSpPr txBox="1">
              <a:spLocks noChangeArrowheads="1"/>
            </p:cNvSpPr>
            <p:nvPr/>
          </p:nvSpPr>
          <p:spPr bwMode="auto">
            <a:xfrm>
              <a:off x="5461" y="9910"/>
              <a:ext cx="1189" cy="3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lt-LT" altLang="lt-LT" sz="1600" b="1" dirty="0">
                  <a:solidFill>
                    <a:srgbClr val="FF9900"/>
                  </a:solidFill>
                  <a:latin typeface="Times New Roman" pitchFamily="18" charset="0"/>
                </a:rPr>
                <a:t>ADAPTACIJA</a:t>
              </a:r>
              <a:endParaRPr lang="lt-LT" altLang="lt-LT" sz="3600" b="1" dirty="0"/>
            </a:p>
          </p:txBody>
        </p:sp>
        <p:sp>
          <p:nvSpPr>
            <p:cNvPr id="16396" name="Text Box 12"/>
            <p:cNvSpPr txBox="1">
              <a:spLocks noChangeArrowheads="1"/>
            </p:cNvSpPr>
            <p:nvPr/>
          </p:nvSpPr>
          <p:spPr bwMode="auto">
            <a:xfrm>
              <a:off x="5461" y="8355"/>
              <a:ext cx="1800" cy="3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lt-LT" altLang="lt-LT" sz="1600" b="1" dirty="0">
                  <a:solidFill>
                    <a:srgbClr val="FF9900"/>
                  </a:solidFill>
                  <a:latin typeface="Times New Roman" pitchFamily="18" charset="0"/>
                </a:rPr>
                <a:t>REKONSTRUKCIJA</a:t>
              </a:r>
              <a:endParaRPr lang="lt-LT" altLang="lt-LT" sz="3600" b="1" dirty="0"/>
            </a:p>
          </p:txBody>
        </p:sp>
        <p:sp>
          <p:nvSpPr>
            <p:cNvPr id="16397" name="Text Box 13"/>
            <p:cNvSpPr txBox="1">
              <a:spLocks noChangeArrowheads="1"/>
            </p:cNvSpPr>
            <p:nvPr/>
          </p:nvSpPr>
          <p:spPr bwMode="auto">
            <a:xfrm>
              <a:off x="7402" y="8361"/>
              <a:ext cx="1240" cy="3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r"/>
              <a:r>
                <a:rPr lang="lt-LT" altLang="lt-LT" sz="1600" b="1" dirty="0">
                  <a:solidFill>
                    <a:srgbClr val="FF9900"/>
                  </a:solidFill>
                  <a:latin typeface="Times New Roman" pitchFamily="18" charset="0"/>
                </a:rPr>
                <a:t>REVOLIUCIJA</a:t>
              </a:r>
              <a:endParaRPr lang="lt-LT" altLang="lt-LT" sz="3600" b="1" dirty="0"/>
            </a:p>
          </p:txBody>
        </p:sp>
        <p:sp>
          <p:nvSpPr>
            <p:cNvPr id="16398" name="Text Box 14"/>
            <p:cNvSpPr txBox="1">
              <a:spLocks noChangeArrowheads="1"/>
            </p:cNvSpPr>
            <p:nvPr/>
          </p:nvSpPr>
          <p:spPr bwMode="auto">
            <a:xfrm>
              <a:off x="7381" y="9910"/>
              <a:ext cx="1315" cy="3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r"/>
              <a:r>
                <a:rPr lang="lt-LT" altLang="lt-LT" sz="1600" b="1" dirty="0">
                  <a:solidFill>
                    <a:srgbClr val="FF9900"/>
                  </a:solidFill>
                  <a:latin typeface="Times New Roman" pitchFamily="18" charset="0"/>
                </a:rPr>
                <a:t>EVOLIUCIJA</a:t>
              </a:r>
              <a:endParaRPr lang="lt-LT" altLang="lt-LT" sz="3600" b="1" dirty="0"/>
            </a:p>
          </p:txBody>
        </p:sp>
        <p:sp>
          <p:nvSpPr>
            <p:cNvPr id="16399" name="Line 15"/>
            <p:cNvSpPr>
              <a:spLocks noChangeShapeType="1"/>
            </p:cNvSpPr>
            <p:nvPr/>
          </p:nvSpPr>
          <p:spPr bwMode="auto">
            <a:xfrm>
              <a:off x="7101" y="7458"/>
              <a:ext cx="0" cy="360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lt-LT"/>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11560" y="274638"/>
            <a:ext cx="8208912" cy="993775"/>
          </a:xfrm>
        </p:spPr>
        <p:txBody>
          <a:bodyPr/>
          <a:lstStyle/>
          <a:p>
            <a:r>
              <a:rPr lang="en-US" altLang="lt-LT" sz="2800" b="1" dirty="0" err="1"/>
              <a:t>Valdžios</a:t>
            </a:r>
            <a:r>
              <a:rPr lang="en-US" altLang="lt-LT" sz="2800" b="1" dirty="0"/>
              <a:t> </a:t>
            </a:r>
            <a:r>
              <a:rPr lang="en-US" altLang="lt-LT" sz="2800" b="1" dirty="0" err="1"/>
              <a:t>koncentracija</a:t>
            </a:r>
            <a:r>
              <a:rPr lang="en-US" altLang="lt-LT" sz="2800" b="1" dirty="0"/>
              <a:t>, </a:t>
            </a:r>
            <a:r>
              <a:rPr lang="en-US" altLang="lt-LT" sz="2800" b="1" dirty="0" err="1"/>
              <a:t>būtina</a:t>
            </a:r>
            <a:r>
              <a:rPr lang="en-US" altLang="lt-LT" sz="2800" b="1" dirty="0"/>
              <a:t> </a:t>
            </a:r>
            <a:r>
              <a:rPr lang="en-US" altLang="lt-LT" sz="2800" b="1" dirty="0" err="1"/>
              <a:t>scenarijų</a:t>
            </a:r>
            <a:r>
              <a:rPr lang="en-US" altLang="lt-LT" sz="2800" b="1" dirty="0"/>
              <a:t> </a:t>
            </a:r>
            <a:r>
              <a:rPr lang="en-US" altLang="lt-LT" sz="2800" b="1" dirty="0" err="1"/>
              <a:t>įgyvendinimui</a:t>
            </a:r>
            <a:endParaRPr lang="lt-LT" altLang="lt-LT" sz="2800" b="1" dirty="0"/>
          </a:p>
        </p:txBody>
      </p:sp>
      <p:grpSp>
        <p:nvGrpSpPr>
          <p:cNvPr id="17412" name="Group 4"/>
          <p:cNvGrpSpPr>
            <a:grpSpLocks noChangeAspect="1"/>
          </p:cNvGrpSpPr>
          <p:nvPr/>
        </p:nvGrpSpPr>
        <p:grpSpPr bwMode="auto">
          <a:xfrm>
            <a:off x="755576" y="864718"/>
            <a:ext cx="7561240" cy="5850145"/>
            <a:chOff x="2888" y="5987"/>
            <a:chExt cx="8426" cy="6660"/>
          </a:xfrm>
        </p:grpSpPr>
        <p:sp>
          <p:nvSpPr>
            <p:cNvPr id="17413" name="AutoShape 5"/>
            <p:cNvSpPr>
              <a:spLocks noChangeAspect="1" noChangeArrowheads="1"/>
            </p:cNvSpPr>
            <p:nvPr/>
          </p:nvSpPr>
          <p:spPr bwMode="auto">
            <a:xfrm>
              <a:off x="3171" y="5987"/>
              <a:ext cx="7920" cy="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lt-LT"/>
            </a:p>
          </p:txBody>
        </p:sp>
        <p:sp>
          <p:nvSpPr>
            <p:cNvPr id="17414" name="Line 6"/>
            <p:cNvSpPr>
              <a:spLocks noChangeShapeType="1"/>
            </p:cNvSpPr>
            <p:nvPr/>
          </p:nvSpPr>
          <p:spPr bwMode="auto">
            <a:xfrm>
              <a:off x="3681" y="9258"/>
              <a:ext cx="6840" cy="1"/>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lt-LT"/>
            </a:p>
          </p:txBody>
        </p:sp>
        <p:sp>
          <p:nvSpPr>
            <p:cNvPr id="17415" name="Text Box 7"/>
            <p:cNvSpPr txBox="1">
              <a:spLocks noChangeArrowheads="1"/>
            </p:cNvSpPr>
            <p:nvPr/>
          </p:nvSpPr>
          <p:spPr bwMode="auto">
            <a:xfrm>
              <a:off x="6081" y="6198"/>
              <a:ext cx="2160" cy="3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lt-LT" altLang="lt-LT" sz="1400">
                  <a:latin typeface="Times New Roman" pitchFamily="18" charset="0"/>
                </a:rPr>
                <a:t>Didesnis tempas</a:t>
              </a:r>
              <a:endParaRPr lang="lt-LT" altLang="lt-LT" sz="2000"/>
            </a:p>
          </p:txBody>
        </p:sp>
        <p:sp>
          <p:nvSpPr>
            <p:cNvPr id="17416" name="Text Box 8"/>
            <p:cNvSpPr txBox="1">
              <a:spLocks noChangeArrowheads="1"/>
            </p:cNvSpPr>
            <p:nvPr/>
          </p:nvSpPr>
          <p:spPr bwMode="auto">
            <a:xfrm>
              <a:off x="6021" y="12138"/>
              <a:ext cx="2160" cy="3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lt-LT" altLang="lt-LT" sz="1400" dirty="0">
                  <a:latin typeface="Times New Roman" pitchFamily="18" charset="0"/>
                </a:rPr>
                <a:t>Mažesnis tempas</a:t>
              </a:r>
              <a:endParaRPr lang="lt-LT" altLang="lt-LT" sz="2000" dirty="0"/>
            </a:p>
          </p:txBody>
        </p:sp>
        <p:sp>
          <p:nvSpPr>
            <p:cNvPr id="17417" name="Text Box 9"/>
            <p:cNvSpPr txBox="1">
              <a:spLocks noChangeArrowheads="1"/>
            </p:cNvSpPr>
            <p:nvPr/>
          </p:nvSpPr>
          <p:spPr bwMode="auto">
            <a:xfrm>
              <a:off x="2888" y="8820"/>
              <a:ext cx="720" cy="193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lt-LT" altLang="lt-LT" sz="1400" dirty="0">
                  <a:latin typeface="Times New Roman" pitchFamily="18" charset="0"/>
                </a:rPr>
                <a:t>Mažiau keičia požiūrį</a:t>
              </a:r>
              <a:endParaRPr lang="lt-LT" altLang="lt-LT" sz="2000" dirty="0"/>
            </a:p>
          </p:txBody>
        </p:sp>
        <p:sp>
          <p:nvSpPr>
            <p:cNvPr id="17418" name="Text Box 10"/>
            <p:cNvSpPr txBox="1">
              <a:spLocks noChangeArrowheads="1"/>
            </p:cNvSpPr>
            <p:nvPr/>
          </p:nvSpPr>
          <p:spPr bwMode="auto">
            <a:xfrm>
              <a:off x="10625" y="8840"/>
              <a:ext cx="689" cy="191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lt-LT" altLang="lt-LT" sz="1400" dirty="0">
                  <a:latin typeface="Times New Roman" pitchFamily="18" charset="0"/>
                </a:rPr>
                <a:t>Labiau keičia požiūrį</a:t>
              </a:r>
              <a:endParaRPr lang="lt-LT" altLang="lt-LT" sz="2000" dirty="0"/>
            </a:p>
          </p:txBody>
        </p:sp>
        <p:sp>
          <p:nvSpPr>
            <p:cNvPr id="17419" name="Text Box 11"/>
            <p:cNvSpPr txBox="1">
              <a:spLocks noChangeArrowheads="1"/>
            </p:cNvSpPr>
            <p:nvPr/>
          </p:nvSpPr>
          <p:spPr bwMode="auto">
            <a:xfrm>
              <a:off x="3815" y="11238"/>
              <a:ext cx="1620" cy="3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lt-LT" altLang="lt-LT" sz="1400" dirty="0">
                  <a:latin typeface="Times New Roman" pitchFamily="18" charset="0"/>
                </a:rPr>
                <a:t>ADAPTACIJA</a:t>
              </a:r>
              <a:endParaRPr lang="lt-LT" altLang="lt-LT" sz="3200" dirty="0"/>
            </a:p>
          </p:txBody>
        </p:sp>
        <p:sp>
          <p:nvSpPr>
            <p:cNvPr id="17420" name="Text Box 12"/>
            <p:cNvSpPr txBox="1">
              <a:spLocks noChangeArrowheads="1"/>
            </p:cNvSpPr>
            <p:nvPr/>
          </p:nvSpPr>
          <p:spPr bwMode="auto">
            <a:xfrm>
              <a:off x="3815" y="7035"/>
              <a:ext cx="2040" cy="3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lt-LT" altLang="lt-LT" sz="1400" dirty="0">
                  <a:latin typeface="Times New Roman" pitchFamily="18" charset="0"/>
                </a:rPr>
                <a:t>REKONSTRUKCIJA</a:t>
              </a:r>
              <a:endParaRPr lang="lt-LT" altLang="lt-LT" sz="3200" dirty="0"/>
            </a:p>
          </p:txBody>
        </p:sp>
        <p:sp>
          <p:nvSpPr>
            <p:cNvPr id="17421" name="Text Box 13"/>
            <p:cNvSpPr txBox="1">
              <a:spLocks noChangeArrowheads="1"/>
            </p:cNvSpPr>
            <p:nvPr/>
          </p:nvSpPr>
          <p:spPr bwMode="auto">
            <a:xfrm>
              <a:off x="8587" y="7035"/>
              <a:ext cx="1800" cy="3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r"/>
              <a:r>
                <a:rPr lang="lt-LT" altLang="lt-LT" sz="1400" dirty="0">
                  <a:latin typeface="Times New Roman" pitchFamily="18" charset="0"/>
                </a:rPr>
                <a:t>REVOLIUCIJA</a:t>
              </a:r>
              <a:endParaRPr lang="lt-LT" altLang="lt-LT" sz="3200" dirty="0"/>
            </a:p>
          </p:txBody>
        </p:sp>
        <p:sp>
          <p:nvSpPr>
            <p:cNvPr id="17422" name="Text Box 14"/>
            <p:cNvSpPr txBox="1">
              <a:spLocks noChangeArrowheads="1"/>
            </p:cNvSpPr>
            <p:nvPr/>
          </p:nvSpPr>
          <p:spPr bwMode="auto">
            <a:xfrm>
              <a:off x="8587" y="11238"/>
              <a:ext cx="1800" cy="3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r"/>
              <a:r>
                <a:rPr lang="lt-LT" altLang="lt-LT" sz="1400" dirty="0">
                  <a:latin typeface="Times New Roman" pitchFamily="18" charset="0"/>
                </a:rPr>
                <a:t>EVOLIUCIJA</a:t>
              </a:r>
              <a:endParaRPr lang="lt-LT" altLang="lt-LT" sz="3200" dirty="0"/>
            </a:p>
          </p:txBody>
        </p:sp>
        <p:sp>
          <p:nvSpPr>
            <p:cNvPr id="17423" name="Line 15"/>
            <p:cNvSpPr>
              <a:spLocks noChangeShapeType="1"/>
            </p:cNvSpPr>
            <p:nvPr/>
          </p:nvSpPr>
          <p:spPr bwMode="auto">
            <a:xfrm>
              <a:off x="7131" y="6558"/>
              <a:ext cx="0" cy="558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lt-LT"/>
            </a:p>
          </p:txBody>
        </p:sp>
        <p:sp>
          <p:nvSpPr>
            <p:cNvPr id="17424" name="Text Box 16"/>
            <p:cNvSpPr txBox="1">
              <a:spLocks noChangeArrowheads="1"/>
            </p:cNvSpPr>
            <p:nvPr/>
          </p:nvSpPr>
          <p:spPr bwMode="auto">
            <a:xfrm>
              <a:off x="4910" y="10032"/>
              <a:ext cx="1532" cy="7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lt-LT" altLang="lt-LT" sz="1200" i="1" dirty="0">
                  <a:solidFill>
                    <a:srgbClr val="0000FF"/>
                  </a:solidFill>
                  <a:latin typeface="Times New Roman" pitchFamily="18" charset="0"/>
                </a:rPr>
                <a:t>Decentralizuotos plėtros</a:t>
              </a:r>
            </a:p>
            <a:p>
              <a:r>
                <a:rPr lang="lt-LT" altLang="lt-LT" sz="1200" i="1" dirty="0">
                  <a:solidFill>
                    <a:srgbClr val="0000FF"/>
                  </a:solidFill>
                  <a:latin typeface="Times New Roman" pitchFamily="18" charset="0"/>
                </a:rPr>
                <a:t>scenarijus</a:t>
              </a:r>
              <a:endParaRPr lang="lt-LT" altLang="lt-LT" dirty="0"/>
            </a:p>
          </p:txBody>
        </p:sp>
        <p:sp>
          <p:nvSpPr>
            <p:cNvPr id="17425" name="Text Box 17"/>
            <p:cNvSpPr txBox="1">
              <a:spLocks noChangeArrowheads="1"/>
            </p:cNvSpPr>
            <p:nvPr/>
          </p:nvSpPr>
          <p:spPr bwMode="auto">
            <a:xfrm>
              <a:off x="4910" y="7830"/>
              <a:ext cx="1440" cy="54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lt-LT" altLang="lt-LT" sz="1200" i="1" dirty="0">
                  <a:solidFill>
                    <a:srgbClr val="0000FF"/>
                  </a:solidFill>
                  <a:latin typeface="Times New Roman" pitchFamily="18" charset="0"/>
                </a:rPr>
                <a:t>Centralizuotos plėtros</a:t>
              </a:r>
            </a:p>
            <a:p>
              <a:r>
                <a:rPr lang="lt-LT" altLang="lt-LT" sz="1200" i="1" dirty="0">
                  <a:solidFill>
                    <a:srgbClr val="0000FF"/>
                  </a:solidFill>
                  <a:latin typeface="Times New Roman" pitchFamily="18" charset="0"/>
                </a:rPr>
                <a:t>scenarijus</a:t>
              </a:r>
              <a:endParaRPr lang="lt-LT" altLang="lt-LT" dirty="0"/>
            </a:p>
          </p:txBody>
        </p:sp>
        <p:sp>
          <p:nvSpPr>
            <p:cNvPr id="17426" name="Text Box 18"/>
            <p:cNvSpPr txBox="1">
              <a:spLocks noChangeArrowheads="1"/>
            </p:cNvSpPr>
            <p:nvPr/>
          </p:nvSpPr>
          <p:spPr bwMode="auto">
            <a:xfrm>
              <a:off x="8166" y="10040"/>
              <a:ext cx="1061" cy="54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lt-LT" altLang="lt-LT" sz="1200" i="1" dirty="0">
                  <a:solidFill>
                    <a:srgbClr val="0000FF"/>
                  </a:solidFill>
                  <a:latin typeface="Times New Roman" pitchFamily="18" charset="0"/>
                </a:rPr>
                <a:t>„Vidurio kelio“</a:t>
              </a:r>
            </a:p>
            <a:p>
              <a:r>
                <a:rPr lang="lt-LT" altLang="lt-LT" sz="1200" i="1" dirty="0">
                  <a:solidFill>
                    <a:srgbClr val="0000FF"/>
                  </a:solidFill>
                  <a:latin typeface="Times New Roman" pitchFamily="18" charset="0"/>
                </a:rPr>
                <a:t>scenarijus</a:t>
              </a:r>
              <a:endParaRPr lang="lt-LT" altLang="lt-LT" dirty="0"/>
            </a:p>
          </p:txBody>
        </p:sp>
        <p:sp>
          <p:nvSpPr>
            <p:cNvPr id="17427" name="Text Box 19"/>
            <p:cNvSpPr txBox="1">
              <a:spLocks noChangeArrowheads="1"/>
            </p:cNvSpPr>
            <p:nvPr/>
          </p:nvSpPr>
          <p:spPr bwMode="auto">
            <a:xfrm>
              <a:off x="8196" y="7825"/>
              <a:ext cx="1673" cy="86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lt-LT" altLang="lt-LT" sz="1200" i="1" dirty="0">
                  <a:solidFill>
                    <a:srgbClr val="0000FF"/>
                  </a:solidFill>
                  <a:latin typeface="Times New Roman" pitchFamily="18" charset="0"/>
                </a:rPr>
                <a:t>Integracijos į universitetus</a:t>
              </a:r>
            </a:p>
            <a:p>
              <a:r>
                <a:rPr lang="lt-LT" altLang="lt-LT" sz="1200" i="1" dirty="0">
                  <a:solidFill>
                    <a:srgbClr val="0000FF"/>
                  </a:solidFill>
                  <a:latin typeface="Times New Roman" pitchFamily="18" charset="0"/>
                </a:rPr>
                <a:t>scenarijus</a:t>
              </a:r>
              <a:endParaRPr lang="lt-LT" altLang="lt-LT" dirty="0"/>
            </a:p>
          </p:txBody>
        </p:sp>
        <p:sp>
          <p:nvSpPr>
            <p:cNvPr id="17428" name="Freeform 20"/>
            <p:cNvSpPr>
              <a:spLocks/>
            </p:cNvSpPr>
            <p:nvPr/>
          </p:nvSpPr>
          <p:spPr bwMode="auto">
            <a:xfrm>
              <a:off x="6258" y="7998"/>
              <a:ext cx="1620" cy="2424"/>
            </a:xfrm>
            <a:custGeom>
              <a:avLst/>
              <a:gdLst>
                <a:gd name="T0" fmla="*/ 160 w 1664"/>
                <a:gd name="T1" fmla="*/ 1488 h 1488"/>
                <a:gd name="T2" fmla="*/ 1552 w 1664"/>
                <a:gd name="T3" fmla="*/ 1008 h 1488"/>
                <a:gd name="T4" fmla="*/ 832 w 1664"/>
                <a:gd name="T5" fmla="*/ 768 h 1488"/>
                <a:gd name="T6" fmla="*/ 112 w 1664"/>
                <a:gd name="T7" fmla="*/ 480 h 1488"/>
                <a:gd name="T8" fmla="*/ 1504 w 1664"/>
                <a:gd name="T9" fmla="*/ 0 h 1488"/>
              </a:gdLst>
              <a:ahLst/>
              <a:cxnLst>
                <a:cxn ang="0">
                  <a:pos x="T0" y="T1"/>
                </a:cxn>
                <a:cxn ang="0">
                  <a:pos x="T2" y="T3"/>
                </a:cxn>
                <a:cxn ang="0">
                  <a:pos x="T4" y="T5"/>
                </a:cxn>
                <a:cxn ang="0">
                  <a:pos x="T6" y="T7"/>
                </a:cxn>
                <a:cxn ang="0">
                  <a:pos x="T8" y="T9"/>
                </a:cxn>
              </a:cxnLst>
              <a:rect l="0" t="0" r="r" b="b"/>
              <a:pathLst>
                <a:path w="1664" h="1488">
                  <a:moveTo>
                    <a:pt x="160" y="1488"/>
                  </a:moveTo>
                  <a:cubicBezTo>
                    <a:pt x="800" y="1308"/>
                    <a:pt x="1440" y="1128"/>
                    <a:pt x="1552" y="1008"/>
                  </a:cubicBezTo>
                  <a:cubicBezTo>
                    <a:pt x="1664" y="888"/>
                    <a:pt x="1072" y="856"/>
                    <a:pt x="832" y="768"/>
                  </a:cubicBezTo>
                  <a:cubicBezTo>
                    <a:pt x="592" y="680"/>
                    <a:pt x="0" y="608"/>
                    <a:pt x="112" y="480"/>
                  </a:cubicBezTo>
                  <a:cubicBezTo>
                    <a:pt x="224" y="352"/>
                    <a:pt x="1272" y="80"/>
                    <a:pt x="1504" y="0"/>
                  </a:cubicBezTo>
                </a:path>
              </a:pathLst>
            </a:custGeom>
            <a:noFill/>
            <a:ln w="50800" cap="flat">
              <a:solidFill>
                <a:srgbClr val="0000FF"/>
              </a:solidFill>
              <a:prstDash val="sysDot"/>
              <a:round/>
              <a:headEnd/>
              <a:tailEnd type="triangle" w="med" len="med"/>
            </a:ln>
            <a:effectLst/>
            <a:extLst>
              <a:ext uri="{909E8E84-426E-40DD-AFC4-6F175D3DCCD1}">
                <a14:hiddenFill xmlns:a14="http://schemas.microsoft.com/office/drawing/2010/main">
                  <a:solidFill>
                    <a:srgbClr val="BBE0E3"/>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lt-LT"/>
            </a:p>
          </p:txBody>
        </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11560" y="332657"/>
            <a:ext cx="8208912" cy="792088"/>
          </a:xfrm>
        </p:spPr>
        <p:txBody>
          <a:bodyPr/>
          <a:lstStyle/>
          <a:p>
            <a:r>
              <a:rPr lang="en-US" altLang="lt-LT" sz="2800" b="1" dirty="0"/>
              <a:t>Lietuvos </a:t>
            </a:r>
            <a:r>
              <a:rPr lang="en-US" altLang="lt-LT" sz="2800" b="1" dirty="0" smtClean="0"/>
              <a:t>HSM</a:t>
            </a:r>
            <a:r>
              <a:rPr lang="lt-LT" altLang="lt-LT" sz="2800" b="1" dirty="0" smtClean="0"/>
              <a:t> institutų konsolidavimo ir plėtros scenarijai</a:t>
            </a:r>
            <a:endParaRPr lang="lt-LT" altLang="lt-LT" sz="2800" b="1" dirty="0"/>
          </a:p>
        </p:txBody>
      </p:sp>
      <p:sp>
        <p:nvSpPr>
          <p:cNvPr id="18435" name="Rectangle 3"/>
          <p:cNvSpPr>
            <a:spLocks noGrp="1" noChangeArrowheads="1"/>
          </p:cNvSpPr>
          <p:nvPr>
            <p:ph type="body" idx="1"/>
          </p:nvPr>
        </p:nvSpPr>
        <p:spPr>
          <a:xfrm>
            <a:off x="611560" y="1484784"/>
            <a:ext cx="8208912" cy="4277072"/>
          </a:xfrm>
        </p:spPr>
        <p:txBody>
          <a:bodyPr/>
          <a:lstStyle/>
          <a:p>
            <a:pPr marL="15875" indent="0">
              <a:lnSpc>
                <a:spcPct val="90000"/>
              </a:lnSpc>
              <a:buNone/>
            </a:pPr>
            <a:r>
              <a:rPr lang="lt-LT" altLang="lt-LT" sz="2000" i="1" dirty="0"/>
              <a:t>Decentralizuotos plėtros</a:t>
            </a:r>
            <a:r>
              <a:rPr lang="lt-LT" altLang="lt-LT" sz="2000" dirty="0"/>
              <a:t> scenarijus patenka į „adaptacijos“ kategoriją. Plėtra šiuo atveju remtųsi </a:t>
            </a:r>
            <a:r>
              <a:rPr lang="lt-LT" altLang="lt-LT" sz="2000" i="1" dirty="0"/>
              <a:t>status quo</a:t>
            </a:r>
            <a:r>
              <a:rPr lang="lt-LT" altLang="lt-LT" sz="2000" dirty="0"/>
              <a:t> tendencijomis ir būtų nulemta iš esmės pačių institutų kuriamų planų.</a:t>
            </a:r>
            <a:endParaRPr lang="lt-LT" altLang="lt-LT" sz="2000" i="1" dirty="0"/>
          </a:p>
          <a:p>
            <a:pPr marL="15875" indent="0">
              <a:lnSpc>
                <a:spcPct val="90000"/>
              </a:lnSpc>
              <a:buNone/>
            </a:pPr>
            <a:r>
              <a:rPr lang="lt-LT" altLang="lt-LT" sz="2000" i="1" dirty="0"/>
              <a:t>„Vidurio kelio“</a:t>
            </a:r>
            <a:r>
              <a:rPr lang="lt-LT" altLang="lt-LT" sz="2000" dirty="0"/>
              <a:t> scenarijus reikštų HSM institutų sistemos evoliuciją, individualizuotą ir potencialiai diferencijuotą HSM institutų konsolidavimo ir plėtros galimybių panaudojimą, tačiau ne tik pačių institutų, bet ir jų steigėjų nuožiūra, t. y. dalyvaujant politinei valiai.</a:t>
            </a:r>
            <a:endParaRPr lang="lt-LT" altLang="lt-LT" sz="2000" i="1" dirty="0"/>
          </a:p>
          <a:p>
            <a:pPr marL="15875" indent="0">
              <a:lnSpc>
                <a:spcPct val="90000"/>
              </a:lnSpc>
              <a:buNone/>
            </a:pPr>
            <a:r>
              <a:rPr lang="lt-LT" altLang="lt-LT" sz="2000" i="1" dirty="0"/>
              <a:t>Centralizuotos plėtros</a:t>
            </a:r>
            <a:r>
              <a:rPr lang="lt-LT" altLang="lt-LT" sz="2000" dirty="0"/>
              <a:t> scenarijus priskirtinas „rekonstrukcijos“ kategorijai. Plėtra apimtų institutų valinį konsolidavimą į didesnius, tačiau nuo universitetų nepriklausomus HSM tyrimų centrus.</a:t>
            </a:r>
            <a:endParaRPr lang="lt-LT" altLang="lt-LT" sz="2000" i="1" dirty="0"/>
          </a:p>
          <a:p>
            <a:pPr marL="15875" indent="0">
              <a:lnSpc>
                <a:spcPct val="90000"/>
              </a:lnSpc>
              <a:buNone/>
            </a:pPr>
            <a:r>
              <a:rPr lang="lt-LT" altLang="lt-LT" sz="2000" i="1" dirty="0"/>
              <a:t>Integracijos į universitetus</a:t>
            </a:r>
            <a:r>
              <a:rPr lang="lt-LT" altLang="lt-LT" sz="2000" dirty="0"/>
              <a:t> scenarijus savo „revoliuciniu“ pobūdžiu koreliuotų su maksimalistine Lietuvos universitetų konsolidavimo vizija, pagal kurią Vilniuje turėtų likti tik vienas arba du dideli universitetai, įtraukiantys dabartinius nepriklausomus mokslo institutus.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umatytasis dizainas">
  <a:themeElements>
    <a:clrScheme name="Numatytasis dizaina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umatytasis dizaina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umatytasis dizaina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umatytasis dizaina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umatytasis dizaina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umatytasis dizaina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umatytasis dizaina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umatytasis dizaina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umatytasis dizaina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umatytasis dizaina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umatytasis dizaina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umatytasis dizaina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umatytasis dizaina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umatytasis dizaina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202</TotalTime>
  <Words>1834</Words>
  <Application>Microsoft Office PowerPoint</Application>
  <PresentationFormat>On-screen Show (4:3)</PresentationFormat>
  <Paragraphs>97</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Times New Roman</vt:lpstr>
      <vt:lpstr>Numatytasis dizainas</vt:lpstr>
      <vt:lpstr>LIETUVOS HUMANITARINIŲ IR SOCIALINIŲ  MOKSLŲ INSTITUTŲ  KONSOLIDAVIMO IR PLĖTROS GALIMYBIŲ  STUDIJA</vt:lpstr>
      <vt:lpstr>Turinys</vt:lpstr>
      <vt:lpstr>Mokslo instituto vieta ir vaidmuo Lietuvos              HSM sistemoje</vt:lpstr>
      <vt:lpstr>HSM institutų strategija</vt:lpstr>
      <vt:lpstr>HSM institutų mokslinė tiriamoji veikla: humanitariniai mokslai </vt:lpstr>
      <vt:lpstr>HSM institutų mokslinė tiriamoji veikla:         socialiniai mokslai</vt:lpstr>
      <vt:lpstr>HSM institutų žmonių ištekliai</vt:lpstr>
      <vt:lpstr>HSM institutų tyrimų infrastruktūra</vt:lpstr>
      <vt:lpstr>HSM institutų finansavimas ir jo dinamika</vt:lpstr>
      <vt:lpstr>HSM raidos ir plėtros tendencijos Europoje</vt:lpstr>
      <vt:lpstr>HSM institutų reformos aplinka:                    valstybinės HSM politikos vertinimai</vt:lpstr>
      <vt:lpstr>HSM institutų plėtros scenarijų modelis</vt:lpstr>
      <vt:lpstr>Valdžios koncentracija, būtina scenarijų įgyvendinimui</vt:lpstr>
      <vt:lpstr>Lietuvos HSM institutų konsolidavimo ir plėtros scenarijai</vt:lpstr>
    </vt:vector>
  </TitlesOfParts>
  <Company>KTU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LIETUVOS HUMANITARINIŲ IR SOCIALINIŲ MOKSLŲ INSTITUCIJŲ KONSOLIDAVIMO IR PLĖTROS GALIMYBIŲ STUDIJA</dc:title>
  <dc:creator>Ktu</dc:creator>
  <cp:lastModifiedBy>Giedre Kojelyte</cp:lastModifiedBy>
  <cp:revision>14</cp:revision>
  <dcterms:created xsi:type="dcterms:W3CDTF">2009-05-11T09:16:19Z</dcterms:created>
  <dcterms:modified xsi:type="dcterms:W3CDTF">2017-12-28T14:23:10Z</dcterms:modified>
</cp:coreProperties>
</file>