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25"/>
  </p:notesMasterIdLst>
  <p:sldIdLst>
    <p:sldId id="377" r:id="rId2"/>
    <p:sldId id="379" r:id="rId3"/>
    <p:sldId id="400" r:id="rId4"/>
    <p:sldId id="387" r:id="rId5"/>
    <p:sldId id="386" r:id="rId6"/>
    <p:sldId id="380" r:id="rId7"/>
    <p:sldId id="385" r:id="rId8"/>
    <p:sldId id="382" r:id="rId9"/>
    <p:sldId id="396" r:id="rId10"/>
    <p:sldId id="397" r:id="rId11"/>
    <p:sldId id="398" r:id="rId12"/>
    <p:sldId id="399" r:id="rId13"/>
    <p:sldId id="383" r:id="rId14"/>
    <p:sldId id="384" r:id="rId15"/>
    <p:sldId id="388" r:id="rId16"/>
    <p:sldId id="389" r:id="rId17"/>
    <p:sldId id="390" r:id="rId18"/>
    <p:sldId id="391" r:id="rId19"/>
    <p:sldId id="393" r:id="rId20"/>
    <p:sldId id="394" r:id="rId21"/>
    <p:sldId id="395" r:id="rId22"/>
    <p:sldId id="392" r:id="rId23"/>
    <p:sldId id="40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stina Poškienė" initials="JP" lastIdx="19" clrIdx="0"/>
  <p:cmAuthor id="2" name="Reda Cimmperman" initials="RC" lastIdx="3" clrIdx="1"/>
  <p:cmAuthor id="3" name="Romas" initials="RB" lastIdx="27" clrIdx="2"/>
  <p:cmAuthor id="4" name="Reda Cimmperman | Lietuvos mokslo taryba" initials="RC|Lmt" lastIdx="1" clrIdx="3">
    <p:extLst>
      <p:ext uri="{19B8F6BF-5375-455C-9EA6-DF929625EA0E}">
        <p15:presenceInfo xmlns:p15="http://schemas.microsoft.com/office/powerpoint/2012/main" userId="S-1-5-21-3641258918-624675453-533736302-12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4C"/>
    <a:srgbClr val="00664A"/>
    <a:srgbClr val="6DCFF7"/>
    <a:srgbClr val="5A5A5C"/>
    <a:srgbClr val="66A394"/>
    <a:srgbClr val="338570"/>
    <a:srgbClr val="B1D6D9"/>
    <a:srgbClr val="378D83"/>
    <a:srgbClr val="0E4C49"/>
    <a:srgbClr val="D1ED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8" autoAdjust="0"/>
    <p:restoredTop sz="95865" autoAdjust="0"/>
  </p:normalViewPr>
  <p:slideViewPr>
    <p:cSldViewPr snapToGrid="0">
      <p:cViewPr varScale="1">
        <p:scale>
          <a:sx n="86" d="100"/>
          <a:sy n="86" d="100"/>
        </p:scale>
        <p:origin x="696" y="6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0DB091-EFBC-4D94-9B1D-8C1DFC7CD31D}" type="datetimeFigureOut">
              <a:rPr lang="en-US" smtClean="0"/>
              <a:t>6/30/2024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4A118E-0B44-4449-857C-A2CD2AB3C480}" type="slidenum">
              <a:rPr lang="en-US" smtClean="0"/>
              <a:t>‹#›</a:t>
            </a:fld>
            <a:endParaRPr lang="en-US"/>
          </a:p>
        </p:txBody>
      </p:sp>
    </p:spTree>
    <p:extLst>
      <p:ext uri="{BB962C8B-B14F-4D97-AF65-F5344CB8AC3E}">
        <p14:creationId xmlns:p14="http://schemas.microsoft.com/office/powerpoint/2010/main" val="3607923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25997" y="1563726"/>
            <a:ext cx="6541200" cy="2191074"/>
          </a:xfrm>
        </p:spPr>
        <p:txBody>
          <a:bodyPr anchor="b">
            <a:normAutofit/>
          </a:bodyPr>
          <a:lstStyle>
            <a:lvl1pPr marL="0" algn="l" defTabSz="914400" rtl="0" eaLnBrk="1" latinLnBrk="0" hangingPunct="1">
              <a:lnSpc>
                <a:spcPts val="3400"/>
              </a:lnSpc>
              <a:defRPr lang="en-GB" sz="3600" b="1" kern="1200" cap="all" spc="200" baseline="0" dirty="0">
                <a:solidFill>
                  <a:srgbClr val="5A5A5C"/>
                </a:solidFill>
                <a:latin typeface="+mj-lt"/>
                <a:ea typeface="+mn-ea"/>
                <a:cs typeface="+mn-cs"/>
              </a:defRPr>
            </a:lvl1pPr>
          </a:lstStyle>
          <a:p>
            <a:r>
              <a:rPr lang="en-US" dirty="0"/>
              <a:t>Click to edit Master title style</a:t>
            </a:r>
            <a:endParaRPr lang="en-GB" dirty="0"/>
          </a:p>
        </p:txBody>
      </p:sp>
      <p:sp>
        <p:nvSpPr>
          <p:cNvPr id="3" name="Subtitle 2"/>
          <p:cNvSpPr>
            <a:spLocks noGrp="1"/>
          </p:cNvSpPr>
          <p:nvPr>
            <p:ph type="subTitle" idx="1"/>
          </p:nvPr>
        </p:nvSpPr>
        <p:spPr>
          <a:xfrm>
            <a:off x="4825997" y="3972442"/>
            <a:ext cx="6527801" cy="1285357"/>
          </a:xfrm>
        </p:spPr>
        <p:txBody>
          <a:bodyPr/>
          <a:lstStyle>
            <a:lvl1pPr marL="0" indent="0" algn="l">
              <a:buNone/>
              <a:defRPr sz="2400">
                <a:solidFill>
                  <a:srgbClr val="898989"/>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9067E133-C8DB-451D-8306-5F20DEE6112A}"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84014E-2A31-4F11-85A9-E6C4C61CE30C}" type="slidenum">
              <a:rPr lang="en-GB" smtClean="0"/>
              <a:t>‹#›</a:t>
            </a:fld>
            <a:endParaRPr lang="en-GB"/>
          </a:p>
        </p:txBody>
      </p:sp>
      <p:cxnSp>
        <p:nvCxnSpPr>
          <p:cNvPr id="12" name="Straight Connector 11"/>
          <p:cNvCxnSpPr/>
          <p:nvPr userDrawn="1"/>
        </p:nvCxnSpPr>
        <p:spPr>
          <a:xfrm>
            <a:off x="4800600" y="3864653"/>
            <a:ext cx="7603067" cy="0"/>
          </a:xfrm>
          <a:prstGeom prst="line">
            <a:avLst/>
          </a:prstGeom>
          <a:ln w="6350">
            <a:solidFill>
              <a:srgbClr val="3B3C3B"/>
            </a:solidFill>
          </a:ln>
        </p:spPr>
        <p:style>
          <a:lnRef idx="2">
            <a:schemeClr val="accent1"/>
          </a:lnRef>
          <a:fillRef idx="0">
            <a:schemeClr val="accent1"/>
          </a:fillRef>
          <a:effectRef idx="1">
            <a:schemeClr val="accent1"/>
          </a:effectRef>
          <a:fontRef idx="minor">
            <a:schemeClr val="tx1"/>
          </a:fontRef>
        </p:style>
      </p:cxnSp>
      <p:sp>
        <p:nvSpPr>
          <p:cNvPr id="19" name="Rectangle 18"/>
          <p:cNvSpPr/>
          <p:nvPr userDrawn="1"/>
        </p:nvSpPr>
        <p:spPr>
          <a:xfrm>
            <a:off x="1" y="0"/>
            <a:ext cx="12192000" cy="1455938"/>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3000653"/>
            <a:ext cx="1924953" cy="864000"/>
          </a:xfrm>
          <a:prstGeom prst="rect">
            <a:avLst/>
          </a:prstGeom>
        </p:spPr>
      </p:pic>
    </p:spTree>
    <p:extLst>
      <p:ext uri="{BB962C8B-B14F-4D97-AF65-F5344CB8AC3E}">
        <p14:creationId xmlns:p14="http://schemas.microsoft.com/office/powerpoint/2010/main" val="4147099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24960" y="585926"/>
            <a:ext cx="7230427" cy="550416"/>
          </a:xfrm>
        </p:spPr>
        <p:txBody>
          <a:bodyPr>
            <a:normAutofit/>
          </a:bodyPr>
          <a:lstStyle>
            <a:lvl1pPr marL="0" algn="l" defTabSz="914400" rtl="0" eaLnBrk="1" latinLnBrk="0" hangingPunct="1">
              <a:lnSpc>
                <a:spcPts val="3400"/>
              </a:lnSpc>
              <a:spcBef>
                <a:spcPct val="0"/>
              </a:spcBef>
              <a:buNone/>
              <a:defRPr lang="en-GB" sz="2800" b="1" kern="1200" cap="all" dirty="0" smtClean="0">
                <a:solidFill>
                  <a:srgbClr val="5A5A5C"/>
                </a:solidFill>
                <a:latin typeface="+mj-lt"/>
                <a:ea typeface="+mn-ea"/>
                <a:cs typeface="+mn-cs"/>
              </a:defRPr>
            </a:lvl1pPr>
          </a:lstStyle>
          <a:p>
            <a:r>
              <a:rPr lang="en-US" dirty="0"/>
              <a:t>Click to edit Master title style</a:t>
            </a:r>
            <a:endParaRPr lang="en-GB" dirty="0"/>
          </a:p>
        </p:txBody>
      </p:sp>
      <p:sp>
        <p:nvSpPr>
          <p:cNvPr id="3" name="Text Placeholder 2"/>
          <p:cNvSpPr>
            <a:spLocks noGrp="1"/>
          </p:cNvSpPr>
          <p:nvPr>
            <p:ph type="body" idx="1"/>
          </p:nvPr>
        </p:nvSpPr>
        <p:spPr>
          <a:xfrm>
            <a:off x="702000" y="1681163"/>
            <a:ext cx="5220000" cy="823912"/>
          </a:xfrm>
        </p:spPr>
        <p:txBody>
          <a:bodyPr anchor="b">
            <a:normAutofit/>
          </a:bodyPr>
          <a:lstStyle>
            <a:lvl1pPr marL="0" indent="0">
              <a:lnSpc>
                <a:spcPts val="3000"/>
              </a:lnSpc>
              <a:buNone/>
              <a:defRPr lang="en-US" sz="2200" b="1" kern="1200" dirty="0" smtClean="0">
                <a:solidFill>
                  <a:srgbClr val="6DCFF7"/>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dirty="0"/>
              <a:t>Edit Master text styles</a:t>
            </a:r>
          </a:p>
        </p:txBody>
      </p:sp>
      <p:sp>
        <p:nvSpPr>
          <p:cNvPr id="4" name="Content Placeholder 3"/>
          <p:cNvSpPr>
            <a:spLocks noGrp="1"/>
          </p:cNvSpPr>
          <p:nvPr>
            <p:ph sz="half" idx="2"/>
          </p:nvPr>
        </p:nvSpPr>
        <p:spPr>
          <a:xfrm>
            <a:off x="702000" y="2505075"/>
            <a:ext cx="5220000" cy="3684588"/>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defRPr>
                <a:solidFill>
                  <a:srgbClr val="5A5A5C"/>
                </a:solidFill>
              </a:defRPr>
            </a:lvl2pPr>
            <a:lvl3pPr marL="756000" indent="-252000">
              <a:lnSpc>
                <a:spcPct val="80000"/>
              </a:lnSpc>
              <a:buFont typeface="Wingdings" panose="05000000000000000000" pitchFamily="2" charset="2"/>
              <a:buChar char="§"/>
              <a:defRPr>
                <a:solidFill>
                  <a:srgbClr val="5A5A5C"/>
                </a:solidFill>
              </a:defRPr>
            </a:lvl3pPr>
            <a:lvl4pPr marL="1008000" indent="-252000">
              <a:lnSpc>
                <a:spcPct val="80000"/>
              </a:lnSpc>
              <a:buFont typeface="Wingdings" panose="05000000000000000000" pitchFamily="2" charset="2"/>
              <a:buChar char="§"/>
              <a:defRPr>
                <a:solidFill>
                  <a:srgbClr val="5A5A5C"/>
                </a:solidFill>
              </a:defRPr>
            </a:lvl4pPr>
            <a:lvl5pPr marL="1260000" indent="-252000">
              <a:lnSpc>
                <a:spcPct val="80000"/>
              </a:lnSpc>
              <a:buFont typeface="Wingdings" panose="05000000000000000000" pitchFamily="2" charset="2"/>
              <a:buChar char="§"/>
              <a:defRPr>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33800" y="1681163"/>
            <a:ext cx="5220000" cy="823912"/>
          </a:xfrm>
        </p:spPr>
        <p:txBody>
          <a:bodyPr anchor="b">
            <a:normAutofit/>
          </a:bodyPr>
          <a:lstStyle>
            <a:lvl1pPr marL="0" indent="0">
              <a:buNone/>
              <a:defRPr lang="en-US" sz="2200" b="1" kern="1200" dirty="0" smtClean="0">
                <a:solidFill>
                  <a:srgbClr val="6DCFF7"/>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dirty="0"/>
              <a:t>Edit Master text styles</a:t>
            </a:r>
          </a:p>
        </p:txBody>
      </p:sp>
      <p:sp>
        <p:nvSpPr>
          <p:cNvPr id="6" name="Content Placeholder 5"/>
          <p:cNvSpPr>
            <a:spLocks noGrp="1"/>
          </p:cNvSpPr>
          <p:nvPr>
            <p:ph sz="quarter" idx="4"/>
          </p:nvPr>
        </p:nvSpPr>
        <p:spPr>
          <a:xfrm>
            <a:off x="6133800" y="2505075"/>
            <a:ext cx="5220000" cy="3684588"/>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defRPr>
                <a:solidFill>
                  <a:srgbClr val="5A5A5C"/>
                </a:solidFill>
              </a:defRPr>
            </a:lvl2pPr>
            <a:lvl3pPr marL="756000" indent="-252000">
              <a:lnSpc>
                <a:spcPct val="80000"/>
              </a:lnSpc>
              <a:buFont typeface="Wingdings" panose="05000000000000000000" pitchFamily="2" charset="2"/>
              <a:buChar char="§"/>
              <a:defRPr>
                <a:solidFill>
                  <a:srgbClr val="5A5A5C"/>
                </a:solidFill>
              </a:defRPr>
            </a:lvl3pPr>
            <a:lvl4pPr marL="1008000" indent="-252000">
              <a:lnSpc>
                <a:spcPct val="80000"/>
              </a:lnSpc>
              <a:buFont typeface="Wingdings" panose="05000000000000000000" pitchFamily="2" charset="2"/>
              <a:buChar char="§"/>
              <a:defRPr>
                <a:solidFill>
                  <a:srgbClr val="5A5A5C"/>
                </a:solidFill>
              </a:defRPr>
            </a:lvl4pPr>
            <a:lvl5pPr marL="1260000" indent="-252000">
              <a:lnSpc>
                <a:spcPct val="80000"/>
              </a:lnSpc>
              <a:buFont typeface="Wingdings" panose="05000000000000000000" pitchFamily="2" charset="2"/>
              <a:buChar char="§"/>
              <a:defRPr>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p:cNvSpPr>
            <a:spLocks noGrp="1"/>
          </p:cNvSpPr>
          <p:nvPr>
            <p:ph type="dt" sz="half" idx="10"/>
          </p:nvPr>
        </p:nvSpPr>
        <p:spPr/>
        <p:txBody>
          <a:bodyPr/>
          <a:lstStyle/>
          <a:p>
            <a:fld id="{9067E133-C8DB-451D-8306-5F20DEE6112A}" type="datetimeFigureOut">
              <a:rPr lang="en-GB" smtClean="0"/>
              <a:t>30/06/2024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84014E-2A31-4F11-85A9-E6C4C61CE30C}" type="slidenum">
              <a:rPr lang="en-GB" smtClean="0"/>
              <a:t>‹#›</a:t>
            </a:fld>
            <a:endParaRPr lang="en-GB"/>
          </a:p>
        </p:txBody>
      </p:sp>
    </p:spTree>
    <p:extLst>
      <p:ext uri="{BB962C8B-B14F-4D97-AF65-F5344CB8AC3E}">
        <p14:creationId xmlns:p14="http://schemas.microsoft.com/office/powerpoint/2010/main" val="24637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5A5A5A"/>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9067E133-C8DB-451D-8306-5F20DEE6112A}"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84014E-2A31-4F11-85A9-E6C4C61CE30C}" type="slidenum">
              <a:rPr lang="en-GB" smtClean="0"/>
              <a:t>‹#›</a:t>
            </a:fld>
            <a:endParaRPr lang="en-GB"/>
          </a:p>
        </p:txBody>
      </p:sp>
      <p:sp>
        <p:nvSpPr>
          <p:cNvPr id="8" name="Content Placeholder 7"/>
          <p:cNvSpPr>
            <a:spLocks noGrp="1"/>
          </p:cNvSpPr>
          <p:nvPr>
            <p:ph sz="quarter" idx="13"/>
          </p:nvPr>
        </p:nvSpPr>
        <p:spPr>
          <a:xfrm>
            <a:off x="670560" y="1810800"/>
            <a:ext cx="10658640" cy="4140000"/>
          </a:xfrm>
        </p:spPr>
        <p:txBody>
          <a:bodyPr/>
          <a:lstStyle>
            <a:lvl1pPr marL="252000" indent="-252000">
              <a:lnSpc>
                <a:spcPct val="80000"/>
              </a:lnSpc>
              <a:buFont typeface="Wingdings" panose="05000000000000000000" pitchFamily="2" charset="2"/>
              <a:buChar char="§"/>
              <a:defRPr>
                <a:solidFill>
                  <a:srgbClr val="5A5A5A"/>
                </a:solidFill>
              </a:defRPr>
            </a:lvl1pPr>
            <a:lvl2pPr marL="504000" indent="-252000">
              <a:lnSpc>
                <a:spcPct val="80000"/>
              </a:lnSpc>
              <a:buFont typeface="Wingdings" panose="05000000000000000000" pitchFamily="2" charset="2"/>
              <a:buChar char="§"/>
              <a:defRPr>
                <a:solidFill>
                  <a:srgbClr val="5A5A5A"/>
                </a:solidFill>
              </a:defRPr>
            </a:lvl2pPr>
            <a:lvl3pPr marL="756000" indent="-252000">
              <a:lnSpc>
                <a:spcPct val="80000"/>
              </a:lnSpc>
              <a:buFont typeface="Wingdings" panose="05000000000000000000" pitchFamily="2" charset="2"/>
              <a:buChar char="§"/>
              <a:defRPr sz="2200">
                <a:solidFill>
                  <a:srgbClr val="5A5A5A"/>
                </a:solidFill>
              </a:defRPr>
            </a:lvl3pPr>
            <a:lvl4pPr marL="1008000" indent="-252000">
              <a:lnSpc>
                <a:spcPct val="80000"/>
              </a:lnSpc>
              <a:buFont typeface="Wingdings" panose="05000000000000000000" pitchFamily="2" charset="2"/>
              <a:buChar char="§"/>
              <a:defRPr sz="2000">
                <a:solidFill>
                  <a:srgbClr val="5A5A5A"/>
                </a:solidFill>
              </a:defRPr>
            </a:lvl4pPr>
            <a:lvl5pPr marL="1260000" indent="-252000">
              <a:lnSpc>
                <a:spcPct val="80000"/>
              </a:lnSpc>
              <a:buFont typeface="Wingdings" panose="05000000000000000000" pitchFamily="2" charset="2"/>
              <a:buChar char="§"/>
              <a:defRPr sz="1800">
                <a:solidFill>
                  <a:srgbClr val="5A5A5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406014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5A5A5C"/>
                </a:solidFill>
              </a:defRPr>
            </a:lvl1pPr>
          </a:lstStyle>
          <a:p>
            <a:r>
              <a:rPr lang="en-US"/>
              <a:t>Click to edit Master title style</a:t>
            </a:r>
            <a:endParaRPr lang="lt-LT"/>
          </a:p>
        </p:txBody>
      </p:sp>
      <p:sp>
        <p:nvSpPr>
          <p:cNvPr id="3" name="Date Placeholder 2"/>
          <p:cNvSpPr>
            <a:spLocks noGrp="1"/>
          </p:cNvSpPr>
          <p:nvPr>
            <p:ph type="dt" sz="half" idx="10"/>
          </p:nvPr>
        </p:nvSpPr>
        <p:spPr/>
        <p:txBody>
          <a:bodyPr/>
          <a:lstStyle/>
          <a:p>
            <a:fld id="{9067E133-C8DB-451D-8306-5F20DEE6112A}" type="datetimeFigureOut">
              <a:rPr lang="en-GB" smtClean="0"/>
              <a:t>30/06/2024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84014E-2A31-4F11-85A9-E6C4C61CE30C}" type="slidenum">
              <a:rPr lang="en-GB" smtClean="0"/>
              <a:t>‹#›</a:t>
            </a:fld>
            <a:endParaRPr lang="en-GB"/>
          </a:p>
        </p:txBody>
      </p:sp>
      <p:sp>
        <p:nvSpPr>
          <p:cNvPr id="7" name="Content Placeholder 6"/>
          <p:cNvSpPr>
            <a:spLocks noGrp="1"/>
          </p:cNvSpPr>
          <p:nvPr>
            <p:ph sz="quarter" idx="13"/>
          </p:nvPr>
        </p:nvSpPr>
        <p:spPr>
          <a:xfrm>
            <a:off x="1515035" y="1810327"/>
            <a:ext cx="9838765" cy="4314260"/>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tabLst>
                <a:tab pos="252000" algn="l"/>
              </a:tabLst>
              <a:defRPr>
                <a:solidFill>
                  <a:srgbClr val="5A5A5C"/>
                </a:solidFill>
              </a:defRPr>
            </a:lvl2pPr>
            <a:lvl3pPr marL="756000" indent="-252000">
              <a:lnSpc>
                <a:spcPct val="80000"/>
              </a:lnSpc>
              <a:buFont typeface="Wingdings" panose="05000000000000000000" pitchFamily="2" charset="2"/>
              <a:buChar char="§"/>
              <a:defRPr>
                <a:solidFill>
                  <a:srgbClr val="5A5A5C"/>
                </a:solidFill>
              </a:defRPr>
            </a:lvl3pPr>
            <a:lvl4pPr marL="1008000" indent="-252000">
              <a:lnSpc>
                <a:spcPct val="80000"/>
              </a:lnSpc>
              <a:buFont typeface="Wingdings" panose="05000000000000000000" pitchFamily="2" charset="2"/>
              <a:buChar char="§"/>
              <a:defRPr>
                <a:solidFill>
                  <a:srgbClr val="5A5A5C"/>
                </a:solidFill>
              </a:defRPr>
            </a:lvl4pPr>
            <a:lvl5pPr marL="1260000" indent="-252000">
              <a:lnSpc>
                <a:spcPct val="80000"/>
              </a:lnSpc>
              <a:buFont typeface="Wingdings" panose="05000000000000000000" pitchFamily="2" charset="2"/>
              <a:buChar char="§"/>
              <a:defRPr>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3407400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24960" y="585926"/>
            <a:ext cx="7230427" cy="550416"/>
          </a:xfrm>
        </p:spPr>
        <p:txBody>
          <a:bodyPr>
            <a:normAutofit/>
          </a:bodyPr>
          <a:lstStyle>
            <a:lvl1pPr marL="0" algn="l" defTabSz="914400" rtl="0" eaLnBrk="1" latinLnBrk="0" hangingPunct="1">
              <a:lnSpc>
                <a:spcPts val="3400"/>
              </a:lnSpc>
              <a:spcBef>
                <a:spcPct val="0"/>
              </a:spcBef>
              <a:buNone/>
              <a:defRPr lang="en-GB" sz="2800" b="1" kern="1200" cap="all" dirty="0" smtClean="0">
                <a:solidFill>
                  <a:srgbClr val="5A5A5C"/>
                </a:solidFill>
                <a:latin typeface="+mj-lt"/>
                <a:ea typeface="+mn-ea"/>
                <a:cs typeface="+mn-cs"/>
              </a:defRPr>
            </a:lvl1pPr>
          </a:lstStyle>
          <a:p>
            <a:r>
              <a:rPr lang="en-US" dirty="0"/>
              <a:t>Click to edit Master title style</a:t>
            </a:r>
            <a:endParaRPr lang="en-GB" dirty="0"/>
          </a:p>
        </p:txBody>
      </p:sp>
      <p:sp>
        <p:nvSpPr>
          <p:cNvPr id="7" name="Date Placeholder 6"/>
          <p:cNvSpPr>
            <a:spLocks noGrp="1"/>
          </p:cNvSpPr>
          <p:nvPr>
            <p:ph type="dt" sz="half" idx="10"/>
          </p:nvPr>
        </p:nvSpPr>
        <p:spPr/>
        <p:txBody>
          <a:bodyPr/>
          <a:lstStyle/>
          <a:p>
            <a:fld id="{9067E133-C8DB-451D-8306-5F20DEE6112A}" type="datetimeFigureOut">
              <a:rPr lang="en-GB" smtClean="0"/>
              <a:t>30/06/2024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84014E-2A31-4F11-85A9-E6C4C61CE30C}" type="slidenum">
              <a:rPr lang="en-GB" smtClean="0"/>
              <a:t>‹#›</a:t>
            </a:fld>
            <a:endParaRPr lang="en-GB"/>
          </a:p>
        </p:txBody>
      </p:sp>
      <p:sp>
        <p:nvSpPr>
          <p:cNvPr id="5" name="Text Placeholder 4"/>
          <p:cNvSpPr>
            <a:spLocks noGrp="1"/>
          </p:cNvSpPr>
          <p:nvPr>
            <p:ph type="body" sz="quarter" idx="14"/>
          </p:nvPr>
        </p:nvSpPr>
        <p:spPr>
          <a:xfrm>
            <a:off x="1515600" y="1746894"/>
            <a:ext cx="9829800" cy="762000"/>
          </a:xfrm>
        </p:spPr>
        <p:txBody>
          <a:bodyPr>
            <a:normAutofit/>
          </a:bodyPr>
          <a:lstStyle>
            <a:lvl1pPr marL="0" indent="0">
              <a:lnSpc>
                <a:spcPct val="80000"/>
              </a:lnSpc>
              <a:buNone/>
              <a:defRPr sz="2200" b="1">
                <a:solidFill>
                  <a:srgbClr val="6DCFF7"/>
                </a:solidFill>
              </a:defRPr>
            </a:lvl1pPr>
          </a:lstStyle>
          <a:p>
            <a:pPr lvl="0"/>
            <a:r>
              <a:rPr lang="en-US" dirty="0"/>
              <a:t>Edit Master text styles</a:t>
            </a:r>
          </a:p>
        </p:txBody>
      </p:sp>
      <p:sp>
        <p:nvSpPr>
          <p:cNvPr id="10" name="Text Placeholder 9"/>
          <p:cNvSpPr>
            <a:spLocks noGrp="1"/>
          </p:cNvSpPr>
          <p:nvPr>
            <p:ph type="body" sz="quarter" idx="15"/>
          </p:nvPr>
        </p:nvSpPr>
        <p:spPr>
          <a:xfrm>
            <a:off x="1516063" y="2508894"/>
            <a:ext cx="9837737" cy="3614094"/>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defRPr>
                <a:solidFill>
                  <a:srgbClr val="5A5A5C"/>
                </a:solidFill>
              </a:defRPr>
            </a:lvl2pPr>
            <a:lvl3pPr marL="756000" indent="-252000">
              <a:lnSpc>
                <a:spcPct val="80000"/>
              </a:lnSpc>
              <a:buFont typeface="Wingdings" panose="05000000000000000000" pitchFamily="2" charset="2"/>
              <a:buChar char="§"/>
              <a:defRPr>
                <a:solidFill>
                  <a:srgbClr val="5A5A5C"/>
                </a:solidFill>
              </a:defRPr>
            </a:lvl3pPr>
            <a:lvl4pPr marL="1008000" indent="-252000">
              <a:lnSpc>
                <a:spcPct val="80000"/>
              </a:lnSpc>
              <a:buFont typeface="Wingdings" panose="05000000000000000000" pitchFamily="2" charset="2"/>
              <a:buChar char="§"/>
              <a:defRPr>
                <a:solidFill>
                  <a:srgbClr val="5A5A5C"/>
                </a:solidFill>
              </a:defRPr>
            </a:lvl4pPr>
            <a:lvl5pPr marL="1260000" indent="-252000">
              <a:lnSpc>
                <a:spcPct val="80000"/>
              </a:lnSpc>
              <a:buFont typeface="Wingdings" panose="05000000000000000000" pitchFamily="2" charset="2"/>
              <a:buChar char="§"/>
              <a:defRPr>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240471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20586" y="585926"/>
            <a:ext cx="7234801" cy="550416"/>
          </a:xfrm>
        </p:spPr>
        <p:txBody>
          <a:bodyPr>
            <a:normAutofit/>
          </a:bodyPr>
          <a:lstStyle>
            <a:lvl1pPr marL="0" algn="l" defTabSz="914400" rtl="0" eaLnBrk="1" latinLnBrk="0" hangingPunct="1">
              <a:lnSpc>
                <a:spcPts val="3400"/>
              </a:lnSpc>
              <a:spcBef>
                <a:spcPct val="0"/>
              </a:spcBef>
              <a:buNone/>
              <a:defRPr lang="en-GB" sz="2800" b="1" kern="1200" cap="all" dirty="0" smtClean="0">
                <a:solidFill>
                  <a:srgbClr val="5A5A5C"/>
                </a:solidFill>
                <a:latin typeface="+mj-lt"/>
                <a:ea typeface="+mn-ea"/>
                <a:cs typeface="+mn-cs"/>
              </a:defRPr>
            </a:lvl1pPr>
          </a:lstStyle>
          <a:p>
            <a:r>
              <a:rPr lang="en-US" dirty="0"/>
              <a:t>Click to edit Master title style</a:t>
            </a:r>
            <a:endParaRPr lang="en-GB" dirty="0"/>
          </a:p>
        </p:txBody>
      </p:sp>
      <p:sp>
        <p:nvSpPr>
          <p:cNvPr id="7" name="Date Placeholder 6"/>
          <p:cNvSpPr>
            <a:spLocks noGrp="1"/>
          </p:cNvSpPr>
          <p:nvPr>
            <p:ph type="dt" sz="half" idx="10"/>
          </p:nvPr>
        </p:nvSpPr>
        <p:spPr/>
        <p:txBody>
          <a:bodyPr/>
          <a:lstStyle/>
          <a:p>
            <a:fld id="{9067E133-C8DB-451D-8306-5F20DEE6112A}" type="datetimeFigureOut">
              <a:rPr lang="en-GB" smtClean="0"/>
              <a:t>30/06/2024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84014E-2A31-4F11-85A9-E6C4C61CE30C}" type="slidenum">
              <a:rPr lang="en-GB" smtClean="0"/>
              <a:t>‹#›</a:t>
            </a:fld>
            <a:endParaRPr lang="en-GB"/>
          </a:p>
        </p:txBody>
      </p:sp>
      <p:sp>
        <p:nvSpPr>
          <p:cNvPr id="11" name="Text Placeholder 10"/>
          <p:cNvSpPr>
            <a:spLocks noGrp="1"/>
          </p:cNvSpPr>
          <p:nvPr>
            <p:ph type="body" sz="quarter" idx="14"/>
          </p:nvPr>
        </p:nvSpPr>
        <p:spPr>
          <a:xfrm>
            <a:off x="701999" y="1810800"/>
            <a:ext cx="2879401" cy="457200"/>
          </a:xfrm>
        </p:spPr>
        <p:txBody>
          <a:bodyPr>
            <a:normAutofit/>
          </a:bodyPr>
          <a:lstStyle>
            <a:lvl1pPr marL="0" indent="0" algn="r">
              <a:lnSpc>
                <a:spcPct val="80000"/>
              </a:lnSpc>
              <a:spcBef>
                <a:spcPts val="0"/>
              </a:spcBef>
              <a:buNone/>
              <a:defRPr lang="en-US" sz="2200" b="1" kern="1200" dirty="0" smtClean="0">
                <a:solidFill>
                  <a:srgbClr val="6DCFF7"/>
                </a:solidFill>
                <a:latin typeface="+mn-lt"/>
                <a:ea typeface="+mn-ea"/>
                <a:cs typeface="+mn-cs"/>
              </a:defRPr>
            </a:lvl1pPr>
          </a:lstStyle>
          <a:p>
            <a:pPr lvl="0"/>
            <a:r>
              <a:rPr lang="en-US" dirty="0"/>
              <a:t>Edit Master text styles</a:t>
            </a:r>
          </a:p>
        </p:txBody>
      </p:sp>
      <p:sp>
        <p:nvSpPr>
          <p:cNvPr id="16" name="Content Placeholder 15"/>
          <p:cNvSpPr>
            <a:spLocks noGrp="1"/>
          </p:cNvSpPr>
          <p:nvPr>
            <p:ph sz="quarter" idx="16"/>
          </p:nvPr>
        </p:nvSpPr>
        <p:spPr>
          <a:xfrm>
            <a:off x="4120586" y="1810800"/>
            <a:ext cx="7326776" cy="4323782"/>
          </a:xfrm>
        </p:spPr>
        <p:txBody>
          <a:bodyPr>
            <a:normAutofit/>
          </a:bodyPr>
          <a:lstStyle>
            <a:lvl1pPr marL="0" indent="0">
              <a:lnSpc>
                <a:spcPct val="80000"/>
              </a:lnSpc>
              <a:buNone/>
              <a:defRPr sz="2400"/>
            </a:lvl1pPr>
          </a:lstStyle>
          <a:p>
            <a:pPr lvl="0"/>
            <a:r>
              <a:rPr lang="en-US" dirty="0"/>
              <a:t>Edit Master text styles</a:t>
            </a:r>
          </a:p>
        </p:txBody>
      </p:sp>
      <p:sp>
        <p:nvSpPr>
          <p:cNvPr id="10" name="Text Placeholder 10"/>
          <p:cNvSpPr>
            <a:spLocks noGrp="1"/>
          </p:cNvSpPr>
          <p:nvPr>
            <p:ph type="body" sz="quarter" idx="17"/>
          </p:nvPr>
        </p:nvSpPr>
        <p:spPr>
          <a:xfrm>
            <a:off x="701999" y="3626375"/>
            <a:ext cx="2879401" cy="457200"/>
          </a:xfrm>
        </p:spPr>
        <p:txBody>
          <a:bodyPr>
            <a:normAutofit/>
          </a:bodyPr>
          <a:lstStyle>
            <a:lvl1pPr marL="0" indent="0" algn="r">
              <a:lnSpc>
                <a:spcPct val="80000"/>
              </a:lnSpc>
              <a:buNone/>
              <a:defRPr lang="en-US" sz="2200" b="1" kern="1200" dirty="0" smtClean="0">
                <a:solidFill>
                  <a:srgbClr val="6DCFF7"/>
                </a:solidFill>
                <a:latin typeface="+mn-lt"/>
                <a:ea typeface="+mn-ea"/>
                <a:cs typeface="+mn-cs"/>
              </a:defRPr>
            </a:lvl1pPr>
          </a:lstStyle>
          <a:p>
            <a:pPr lvl="0"/>
            <a:r>
              <a:rPr lang="en-US" dirty="0"/>
              <a:t>Edit Master text styles</a:t>
            </a:r>
          </a:p>
        </p:txBody>
      </p:sp>
    </p:spTree>
    <p:extLst>
      <p:ext uri="{BB962C8B-B14F-4D97-AF65-F5344CB8AC3E}">
        <p14:creationId xmlns:p14="http://schemas.microsoft.com/office/powerpoint/2010/main" val="1976015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1999" y="1709738"/>
            <a:ext cx="10745363" cy="2852737"/>
          </a:xfrm>
        </p:spPr>
        <p:txBody>
          <a:bodyPr anchor="b">
            <a:normAutofit/>
          </a:bodyPr>
          <a:lstStyle>
            <a:lvl1pPr>
              <a:defRPr sz="4800" b="0">
                <a:solidFill>
                  <a:srgbClr val="5A5A5C"/>
                </a:solidFill>
                <a:latin typeface="+mj-lt"/>
              </a:defRPr>
            </a:lvl1pPr>
          </a:lstStyle>
          <a:p>
            <a:r>
              <a:rPr lang="en-US" dirty="0"/>
              <a:t>Click to edit Master title style</a:t>
            </a:r>
            <a:endParaRPr lang="en-GB" dirty="0"/>
          </a:p>
        </p:txBody>
      </p:sp>
      <p:sp>
        <p:nvSpPr>
          <p:cNvPr id="3" name="Text Placeholder 2"/>
          <p:cNvSpPr>
            <a:spLocks noGrp="1"/>
          </p:cNvSpPr>
          <p:nvPr>
            <p:ph type="body" idx="1"/>
          </p:nvPr>
        </p:nvSpPr>
        <p:spPr>
          <a:xfrm>
            <a:off x="701999" y="4589463"/>
            <a:ext cx="10745363" cy="1500187"/>
          </a:xfrm>
        </p:spPr>
        <p:txBody>
          <a:bodyPr/>
          <a:lstStyle>
            <a:lvl1pPr marL="0" indent="0">
              <a:buNone/>
              <a:defRPr sz="2400">
                <a:solidFill>
                  <a:schemeClr val="tx1">
                    <a:tint val="75000"/>
                  </a:schemeClr>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9067E133-C8DB-451D-8306-5F20DEE6112A}" type="datetimeFigureOut">
              <a:rPr lang="en-GB" smtClean="0"/>
              <a:t>30/06/2024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84014E-2A31-4F11-85A9-E6C4C61CE30C}" type="slidenum">
              <a:rPr lang="en-GB" smtClean="0"/>
              <a:t>‹#›</a:t>
            </a:fld>
            <a:endParaRPr lang="en-GB"/>
          </a:p>
        </p:txBody>
      </p:sp>
      <p:sp>
        <p:nvSpPr>
          <p:cNvPr id="9" name="Rectangle 8"/>
          <p:cNvSpPr/>
          <p:nvPr/>
        </p:nvSpPr>
        <p:spPr>
          <a:xfrm>
            <a:off x="4104539" y="0"/>
            <a:ext cx="8087461" cy="131389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1768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solidFill>
                  <a:srgbClr val="5A5A5C"/>
                </a:solidFill>
              </a:defRPr>
            </a:lvl1pPr>
          </a:lstStyle>
          <a:p>
            <a:r>
              <a:rPr lang="en-US"/>
              <a:t>Click to edit Master title style</a:t>
            </a:r>
            <a:endParaRPr lang="lt-LT"/>
          </a:p>
        </p:txBody>
      </p:sp>
      <p:sp>
        <p:nvSpPr>
          <p:cNvPr id="3" name="Date Placeholder 2"/>
          <p:cNvSpPr>
            <a:spLocks noGrp="1"/>
          </p:cNvSpPr>
          <p:nvPr>
            <p:ph type="dt" sz="half" idx="10"/>
          </p:nvPr>
        </p:nvSpPr>
        <p:spPr/>
        <p:txBody>
          <a:bodyPr/>
          <a:lstStyle/>
          <a:p>
            <a:fld id="{9067E133-C8DB-451D-8306-5F20DEE6112A}" type="datetimeFigureOut">
              <a:rPr lang="en-GB" smtClean="0"/>
              <a:t>30/06/2024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84014E-2A31-4F11-85A9-E6C4C61CE30C}" type="slidenum">
              <a:rPr lang="en-GB" smtClean="0"/>
              <a:t>‹#›</a:t>
            </a:fld>
            <a:endParaRPr lang="en-GB"/>
          </a:p>
        </p:txBody>
      </p:sp>
      <p:sp>
        <p:nvSpPr>
          <p:cNvPr id="10" name="Content Placeholder 7"/>
          <p:cNvSpPr>
            <a:spLocks noGrp="1"/>
          </p:cNvSpPr>
          <p:nvPr>
            <p:ph sz="quarter" idx="13"/>
          </p:nvPr>
        </p:nvSpPr>
        <p:spPr>
          <a:xfrm>
            <a:off x="670560" y="1801906"/>
            <a:ext cx="5220000" cy="4320988"/>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defRPr>
                <a:solidFill>
                  <a:srgbClr val="5A5A5C"/>
                </a:solidFill>
              </a:defRPr>
            </a:lvl2pPr>
            <a:lvl3pPr marL="756000" indent="-252000">
              <a:lnSpc>
                <a:spcPct val="80000"/>
              </a:lnSpc>
              <a:buFont typeface="Wingdings" panose="05000000000000000000" pitchFamily="2" charset="2"/>
              <a:buChar char="§"/>
              <a:defRPr sz="2200">
                <a:solidFill>
                  <a:srgbClr val="5A5A5C"/>
                </a:solidFill>
              </a:defRPr>
            </a:lvl3pPr>
            <a:lvl4pPr marL="1008000" indent="-252000">
              <a:lnSpc>
                <a:spcPct val="80000"/>
              </a:lnSpc>
              <a:buFont typeface="Wingdings" panose="05000000000000000000" pitchFamily="2" charset="2"/>
              <a:buChar char="§"/>
              <a:defRPr sz="2000">
                <a:solidFill>
                  <a:srgbClr val="5A5A5C"/>
                </a:solidFill>
              </a:defRPr>
            </a:lvl4pPr>
            <a:lvl5pPr marL="1260000" indent="-252000">
              <a:lnSpc>
                <a:spcPct val="80000"/>
              </a:lnSpc>
              <a:buFont typeface="Wingdings" panose="05000000000000000000" pitchFamily="2" charset="2"/>
              <a:buChar char="§"/>
              <a:defRPr sz="1800">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11" name="Content Placeholder 7"/>
          <p:cNvSpPr>
            <a:spLocks noGrp="1"/>
          </p:cNvSpPr>
          <p:nvPr>
            <p:ph sz="quarter" idx="14"/>
          </p:nvPr>
        </p:nvSpPr>
        <p:spPr>
          <a:xfrm>
            <a:off x="6133800" y="1801906"/>
            <a:ext cx="5220000" cy="4320988"/>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defRPr>
                <a:solidFill>
                  <a:srgbClr val="5A5A5C"/>
                </a:solidFill>
              </a:defRPr>
            </a:lvl2pPr>
            <a:lvl3pPr marL="756000" indent="-252000">
              <a:lnSpc>
                <a:spcPct val="80000"/>
              </a:lnSpc>
              <a:buFont typeface="Wingdings" panose="05000000000000000000" pitchFamily="2" charset="2"/>
              <a:buChar char="§"/>
              <a:defRPr sz="2200">
                <a:solidFill>
                  <a:srgbClr val="5A5A5C"/>
                </a:solidFill>
              </a:defRPr>
            </a:lvl3pPr>
            <a:lvl4pPr marL="1008000" indent="-252000">
              <a:lnSpc>
                <a:spcPct val="80000"/>
              </a:lnSpc>
              <a:buFont typeface="Wingdings" panose="05000000000000000000" pitchFamily="2" charset="2"/>
              <a:buChar char="§"/>
              <a:defRPr sz="2000">
                <a:solidFill>
                  <a:srgbClr val="5A5A5C"/>
                </a:solidFill>
              </a:defRPr>
            </a:lvl4pPr>
            <a:lvl5pPr marL="1260000" indent="-252000">
              <a:lnSpc>
                <a:spcPct val="80000"/>
              </a:lnSpc>
              <a:buFont typeface="Wingdings" panose="05000000000000000000" pitchFamily="2" charset="2"/>
              <a:buChar char="§"/>
              <a:defRPr sz="1800">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3199155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marL="0" algn="l" defTabSz="914400" rtl="0" eaLnBrk="1" latinLnBrk="0" hangingPunct="1">
              <a:lnSpc>
                <a:spcPts val="3400"/>
              </a:lnSpc>
              <a:spcBef>
                <a:spcPct val="0"/>
              </a:spcBef>
              <a:buNone/>
              <a:defRPr lang="en-GB" sz="2800" b="1" kern="1200" cap="all" dirty="0" smtClean="0">
                <a:solidFill>
                  <a:srgbClr val="5A5A5C"/>
                </a:solidFill>
                <a:latin typeface="+mj-lt"/>
                <a:ea typeface="+mn-ea"/>
                <a:cs typeface="+mn-cs"/>
              </a:defRPr>
            </a:lvl1pPr>
          </a:lstStyle>
          <a:p>
            <a:r>
              <a:rPr lang="en-US" dirty="0"/>
              <a:t>Click to edit Master title style</a:t>
            </a:r>
            <a:endParaRPr lang="en-GB" dirty="0"/>
          </a:p>
        </p:txBody>
      </p:sp>
      <p:sp>
        <p:nvSpPr>
          <p:cNvPr id="5" name="Date Placeholder 4"/>
          <p:cNvSpPr>
            <a:spLocks noGrp="1"/>
          </p:cNvSpPr>
          <p:nvPr>
            <p:ph type="dt" sz="half" idx="10"/>
          </p:nvPr>
        </p:nvSpPr>
        <p:spPr/>
        <p:txBody>
          <a:bodyPr/>
          <a:lstStyle/>
          <a:p>
            <a:fld id="{9067E133-C8DB-451D-8306-5F20DEE6112A}" type="datetimeFigureOut">
              <a:rPr lang="en-GB" smtClean="0"/>
              <a:t>30/06/2024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84014E-2A31-4F11-85A9-E6C4C61CE30C}" type="slidenum">
              <a:rPr lang="en-GB" smtClean="0"/>
              <a:t>‹#›</a:t>
            </a:fld>
            <a:endParaRPr lang="en-GB"/>
          </a:p>
        </p:txBody>
      </p:sp>
      <p:sp>
        <p:nvSpPr>
          <p:cNvPr id="8" name="Content Placeholder 7"/>
          <p:cNvSpPr>
            <a:spLocks noGrp="1"/>
          </p:cNvSpPr>
          <p:nvPr>
            <p:ph sz="quarter" idx="13"/>
          </p:nvPr>
        </p:nvSpPr>
        <p:spPr>
          <a:xfrm>
            <a:off x="660400" y="1801906"/>
            <a:ext cx="3251201" cy="4320988"/>
          </a:xfrm>
        </p:spPr>
        <p:txBody>
          <a:bodyPr>
            <a:normAutofit/>
          </a:bodyPr>
          <a:lstStyle>
            <a:lvl1pPr marL="0" indent="0">
              <a:lnSpc>
                <a:spcPct val="80000"/>
              </a:lnSpc>
              <a:buFont typeface="Wingdings" panose="05000000000000000000" pitchFamily="2" charset="2"/>
              <a:buNone/>
              <a:defRPr sz="2000">
                <a:solidFill>
                  <a:srgbClr val="5A5A5C"/>
                </a:solidFill>
              </a:defRPr>
            </a:lvl1pPr>
            <a:lvl2pPr marL="252000" indent="-252000">
              <a:lnSpc>
                <a:spcPct val="80000"/>
              </a:lnSpc>
              <a:buFont typeface="Calibri" panose="020F0502020204030204" pitchFamily="34" charset="0"/>
              <a:buChar char="-"/>
              <a:defRPr sz="1800">
                <a:solidFill>
                  <a:srgbClr val="5A5A5C"/>
                </a:solidFill>
              </a:defRPr>
            </a:lvl2pPr>
            <a:lvl3pPr marL="756000" indent="-252000">
              <a:buFont typeface="Wingdings" panose="05000000000000000000" pitchFamily="2" charset="2"/>
              <a:buChar char="§"/>
              <a:defRPr sz="1800">
                <a:solidFill>
                  <a:srgbClr val="5A5A5C"/>
                </a:solidFill>
              </a:defRPr>
            </a:lvl3pPr>
            <a:lvl4pPr marL="1008000" indent="-252000">
              <a:buFont typeface="Wingdings" panose="05000000000000000000" pitchFamily="2" charset="2"/>
              <a:buChar char="§"/>
              <a:defRPr sz="1600">
                <a:solidFill>
                  <a:srgbClr val="5A5A5C"/>
                </a:solidFill>
              </a:defRPr>
            </a:lvl4pPr>
            <a:lvl5pPr marL="1260000" indent="-252000">
              <a:buFont typeface="Wingdings" panose="05000000000000000000" pitchFamily="2" charset="2"/>
              <a:buChar char="§"/>
              <a:defRPr sz="1400">
                <a:solidFill>
                  <a:srgbClr val="5A5A5C"/>
                </a:solidFill>
              </a:defRPr>
            </a:lvl5pPr>
          </a:lstStyle>
          <a:p>
            <a:pPr lvl="0"/>
            <a:r>
              <a:rPr lang="en-US" dirty="0"/>
              <a:t>Edit Master text styles</a:t>
            </a:r>
          </a:p>
          <a:p>
            <a:pPr lvl="1"/>
            <a:r>
              <a:rPr lang="en-US" dirty="0"/>
              <a:t>Second level</a:t>
            </a:r>
          </a:p>
        </p:txBody>
      </p:sp>
      <p:sp>
        <p:nvSpPr>
          <p:cNvPr id="9" name="Content Placeholder 7"/>
          <p:cNvSpPr>
            <a:spLocks noGrp="1"/>
          </p:cNvSpPr>
          <p:nvPr>
            <p:ph sz="quarter" idx="14"/>
          </p:nvPr>
        </p:nvSpPr>
        <p:spPr>
          <a:xfrm>
            <a:off x="4124960" y="1801906"/>
            <a:ext cx="7228841" cy="4320988"/>
          </a:xfrm>
        </p:spPr>
        <p:txBody>
          <a:bodyPr/>
          <a:lstStyle>
            <a:lvl1pPr marL="252000" indent="-252000">
              <a:lnSpc>
                <a:spcPct val="80000"/>
              </a:lnSpc>
              <a:buFont typeface="Wingdings" panose="05000000000000000000" pitchFamily="2" charset="2"/>
              <a:buChar char="§"/>
              <a:defRPr>
                <a:solidFill>
                  <a:srgbClr val="5A5A5C"/>
                </a:solidFill>
              </a:defRPr>
            </a:lvl1pPr>
            <a:lvl2pPr marL="504000" indent="-252000">
              <a:lnSpc>
                <a:spcPct val="80000"/>
              </a:lnSpc>
              <a:buFont typeface="Wingdings" panose="05000000000000000000" pitchFamily="2" charset="2"/>
              <a:buChar char="§"/>
              <a:defRPr>
                <a:solidFill>
                  <a:srgbClr val="5A5A5C"/>
                </a:solidFill>
              </a:defRPr>
            </a:lvl2pPr>
            <a:lvl3pPr marL="756000" indent="-252000">
              <a:lnSpc>
                <a:spcPct val="80000"/>
              </a:lnSpc>
              <a:buFont typeface="Wingdings" panose="05000000000000000000" pitchFamily="2" charset="2"/>
              <a:buChar char="§"/>
              <a:defRPr sz="2200">
                <a:solidFill>
                  <a:srgbClr val="5A5A5C"/>
                </a:solidFill>
              </a:defRPr>
            </a:lvl3pPr>
            <a:lvl4pPr marL="1008000" indent="-252000">
              <a:lnSpc>
                <a:spcPct val="80000"/>
              </a:lnSpc>
              <a:buFont typeface="Wingdings" panose="05000000000000000000" pitchFamily="2" charset="2"/>
              <a:buChar char="§"/>
              <a:defRPr sz="2000">
                <a:solidFill>
                  <a:srgbClr val="5A5A5C"/>
                </a:solidFill>
              </a:defRPr>
            </a:lvl4pPr>
            <a:lvl5pPr marL="1260000" indent="-252000">
              <a:lnSpc>
                <a:spcPct val="80000"/>
              </a:lnSpc>
              <a:buFont typeface="Wingdings" panose="05000000000000000000" pitchFamily="2" charset="2"/>
              <a:buChar char="§"/>
              <a:defRPr sz="1800">
                <a:solidFill>
                  <a:srgbClr val="5A5A5C"/>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318298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Date Placeholder 2"/>
          <p:cNvSpPr>
            <a:spLocks noGrp="1"/>
          </p:cNvSpPr>
          <p:nvPr>
            <p:ph type="dt" sz="half" idx="10"/>
          </p:nvPr>
        </p:nvSpPr>
        <p:spPr/>
        <p:txBody>
          <a:bodyPr/>
          <a:lstStyle/>
          <a:p>
            <a:fld id="{9067E133-C8DB-451D-8306-5F20DEE6112A}" type="datetimeFigureOut">
              <a:rPr lang="en-GB" smtClean="0"/>
              <a:t>30/06/2024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84014E-2A31-4F11-85A9-E6C4C61CE30C}" type="slidenum">
              <a:rPr lang="en-GB" smtClean="0"/>
              <a:t>‹#›</a:t>
            </a:fld>
            <a:endParaRPr lang="en-GB"/>
          </a:p>
        </p:txBody>
      </p:sp>
      <p:sp>
        <p:nvSpPr>
          <p:cNvPr id="6" name="Content Placeholder 7"/>
          <p:cNvSpPr>
            <a:spLocks noGrp="1"/>
          </p:cNvSpPr>
          <p:nvPr>
            <p:ph sz="quarter" idx="14"/>
          </p:nvPr>
        </p:nvSpPr>
        <p:spPr>
          <a:xfrm>
            <a:off x="4423100" y="1801906"/>
            <a:ext cx="3168000" cy="4320988"/>
          </a:xfrm>
        </p:spPr>
        <p:txBody>
          <a:bodyPr>
            <a:normAutofit/>
          </a:bodyPr>
          <a:lstStyle>
            <a:lvl1pPr marL="252000" indent="-252000">
              <a:lnSpc>
                <a:spcPct val="80000"/>
              </a:lnSpc>
              <a:buFont typeface="Wingdings" panose="05000000000000000000" pitchFamily="2" charset="2"/>
              <a:buChar char="§"/>
              <a:defRPr sz="2000">
                <a:solidFill>
                  <a:srgbClr val="5A5A5A"/>
                </a:solidFill>
              </a:defRPr>
            </a:lvl1pPr>
            <a:lvl2pPr marL="504000" indent="-252000">
              <a:lnSpc>
                <a:spcPct val="80000"/>
              </a:lnSpc>
              <a:buFont typeface="Wingdings" panose="05000000000000000000" pitchFamily="2" charset="2"/>
              <a:buChar char="§"/>
              <a:defRPr sz="1800">
                <a:solidFill>
                  <a:srgbClr val="5A5A5A"/>
                </a:solidFill>
              </a:defRPr>
            </a:lvl2pPr>
            <a:lvl3pPr marL="756000" indent="-252000">
              <a:lnSpc>
                <a:spcPct val="80000"/>
              </a:lnSpc>
              <a:buFont typeface="Wingdings" panose="05000000000000000000" pitchFamily="2" charset="2"/>
              <a:buChar char="§"/>
              <a:defRPr sz="1800">
                <a:solidFill>
                  <a:srgbClr val="5A5A5A"/>
                </a:solidFill>
              </a:defRPr>
            </a:lvl3pPr>
            <a:lvl4pPr marL="1008000" indent="-252000">
              <a:lnSpc>
                <a:spcPct val="80000"/>
              </a:lnSpc>
              <a:buFont typeface="Wingdings" panose="05000000000000000000" pitchFamily="2" charset="2"/>
              <a:buChar char="§"/>
              <a:defRPr sz="1600">
                <a:solidFill>
                  <a:srgbClr val="5A5A5A"/>
                </a:solidFill>
              </a:defRPr>
            </a:lvl4pPr>
            <a:lvl5pPr marL="1260000" indent="-252000">
              <a:lnSpc>
                <a:spcPct val="80000"/>
              </a:lnSpc>
              <a:buFont typeface="Wingdings" panose="05000000000000000000" pitchFamily="2" charset="2"/>
              <a:buChar char="§"/>
              <a:defRPr sz="1400">
                <a:solidFill>
                  <a:srgbClr val="5A5A5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7" name="Content Placeholder 7"/>
          <p:cNvSpPr>
            <a:spLocks noGrp="1"/>
          </p:cNvSpPr>
          <p:nvPr>
            <p:ph sz="quarter" idx="15"/>
          </p:nvPr>
        </p:nvSpPr>
        <p:spPr>
          <a:xfrm>
            <a:off x="660400" y="1801906"/>
            <a:ext cx="3168000" cy="4320988"/>
          </a:xfrm>
        </p:spPr>
        <p:txBody>
          <a:bodyPr>
            <a:normAutofit/>
          </a:bodyPr>
          <a:lstStyle>
            <a:lvl1pPr marL="252000" indent="-252000">
              <a:lnSpc>
                <a:spcPct val="80000"/>
              </a:lnSpc>
              <a:buFont typeface="Wingdings" panose="05000000000000000000" pitchFamily="2" charset="2"/>
              <a:buChar char="§"/>
              <a:defRPr sz="2000">
                <a:solidFill>
                  <a:srgbClr val="5A5A5A"/>
                </a:solidFill>
              </a:defRPr>
            </a:lvl1pPr>
            <a:lvl2pPr marL="504000" indent="-252000">
              <a:lnSpc>
                <a:spcPct val="80000"/>
              </a:lnSpc>
              <a:buFont typeface="Wingdings" panose="05000000000000000000" pitchFamily="2" charset="2"/>
              <a:buChar char="§"/>
              <a:defRPr sz="1800">
                <a:solidFill>
                  <a:srgbClr val="5A5A5A"/>
                </a:solidFill>
              </a:defRPr>
            </a:lvl2pPr>
            <a:lvl3pPr marL="756000" indent="-252000">
              <a:lnSpc>
                <a:spcPct val="80000"/>
              </a:lnSpc>
              <a:buFont typeface="Wingdings" panose="05000000000000000000" pitchFamily="2" charset="2"/>
              <a:buChar char="§"/>
              <a:defRPr sz="1800">
                <a:solidFill>
                  <a:srgbClr val="5A5A5A"/>
                </a:solidFill>
              </a:defRPr>
            </a:lvl3pPr>
            <a:lvl4pPr marL="1008000" indent="-252000">
              <a:lnSpc>
                <a:spcPct val="80000"/>
              </a:lnSpc>
              <a:buFont typeface="Wingdings" panose="05000000000000000000" pitchFamily="2" charset="2"/>
              <a:buChar char="§"/>
              <a:defRPr sz="1600">
                <a:solidFill>
                  <a:srgbClr val="5A5A5A"/>
                </a:solidFill>
              </a:defRPr>
            </a:lvl4pPr>
            <a:lvl5pPr marL="1260000" indent="-252000">
              <a:lnSpc>
                <a:spcPct val="80000"/>
              </a:lnSpc>
              <a:buFont typeface="Wingdings" panose="05000000000000000000" pitchFamily="2" charset="2"/>
              <a:buChar char="§"/>
              <a:defRPr sz="1400">
                <a:solidFill>
                  <a:srgbClr val="5A5A5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8" name="Content Placeholder 7"/>
          <p:cNvSpPr>
            <a:spLocks noGrp="1"/>
          </p:cNvSpPr>
          <p:nvPr>
            <p:ph sz="quarter" idx="16"/>
          </p:nvPr>
        </p:nvSpPr>
        <p:spPr>
          <a:xfrm>
            <a:off x="8185800" y="1801906"/>
            <a:ext cx="3168000" cy="4320988"/>
          </a:xfrm>
        </p:spPr>
        <p:txBody>
          <a:bodyPr>
            <a:normAutofit/>
          </a:bodyPr>
          <a:lstStyle>
            <a:lvl1pPr marL="252000" indent="-252000">
              <a:lnSpc>
                <a:spcPct val="80000"/>
              </a:lnSpc>
              <a:buFont typeface="Wingdings" panose="05000000000000000000" pitchFamily="2" charset="2"/>
              <a:buChar char="§"/>
              <a:defRPr sz="2000">
                <a:solidFill>
                  <a:srgbClr val="5A5A5A"/>
                </a:solidFill>
              </a:defRPr>
            </a:lvl1pPr>
            <a:lvl2pPr marL="504000" indent="-252000">
              <a:lnSpc>
                <a:spcPct val="80000"/>
              </a:lnSpc>
              <a:buFont typeface="Wingdings" panose="05000000000000000000" pitchFamily="2" charset="2"/>
              <a:buChar char="§"/>
              <a:defRPr sz="1800">
                <a:solidFill>
                  <a:srgbClr val="5A5A5A"/>
                </a:solidFill>
              </a:defRPr>
            </a:lvl2pPr>
            <a:lvl3pPr marL="756000" indent="-252000">
              <a:lnSpc>
                <a:spcPct val="80000"/>
              </a:lnSpc>
              <a:buFont typeface="Wingdings" panose="05000000000000000000" pitchFamily="2" charset="2"/>
              <a:buChar char="§"/>
              <a:defRPr sz="1800">
                <a:solidFill>
                  <a:srgbClr val="5A5A5A"/>
                </a:solidFill>
              </a:defRPr>
            </a:lvl3pPr>
            <a:lvl4pPr marL="1008000" indent="-252000">
              <a:lnSpc>
                <a:spcPct val="80000"/>
              </a:lnSpc>
              <a:buFont typeface="Wingdings" panose="05000000000000000000" pitchFamily="2" charset="2"/>
              <a:buChar char="§"/>
              <a:defRPr sz="1600">
                <a:solidFill>
                  <a:srgbClr val="5A5A5A"/>
                </a:solidFill>
              </a:defRPr>
            </a:lvl4pPr>
            <a:lvl5pPr marL="1260000" indent="-252000">
              <a:lnSpc>
                <a:spcPct val="80000"/>
              </a:lnSpc>
              <a:buFont typeface="Wingdings" panose="05000000000000000000" pitchFamily="2" charset="2"/>
              <a:buChar char="§"/>
              <a:defRPr sz="1400">
                <a:solidFill>
                  <a:srgbClr val="5A5A5A"/>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281682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5131" y="0"/>
            <a:ext cx="4043731" cy="6858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spcBef>
                <a:spcPts val="600"/>
              </a:spcBef>
            </a:pPr>
            <a:endParaRPr lang="en-US" dirty="0"/>
          </a:p>
        </p:txBody>
      </p:sp>
      <p:sp>
        <p:nvSpPr>
          <p:cNvPr id="2" name="Title Placeholder 1"/>
          <p:cNvSpPr>
            <a:spLocks noGrp="1"/>
          </p:cNvSpPr>
          <p:nvPr>
            <p:ph type="title"/>
          </p:nvPr>
        </p:nvSpPr>
        <p:spPr>
          <a:xfrm>
            <a:off x="4124960" y="451675"/>
            <a:ext cx="7228840" cy="702703"/>
          </a:xfrm>
          <a:prstGeom prst="rect">
            <a:avLst/>
          </a:prstGeom>
        </p:spPr>
        <p:txBody>
          <a:bodyPr vert="horz" lIns="91440" tIns="45720" rIns="91440" bIns="45720" rtlCol="0" anchor="b">
            <a:normAutofit/>
          </a:bodyPr>
          <a:lstStyle/>
          <a:p>
            <a:r>
              <a:rPr lang="en-US" dirty="0"/>
              <a:t>Click to edit Master title style</a:t>
            </a:r>
            <a:endParaRPr lang="en-GB" dirty="0"/>
          </a:p>
        </p:txBody>
      </p:sp>
      <p:sp>
        <p:nvSpPr>
          <p:cNvPr id="3" name="Text Placeholder 2"/>
          <p:cNvSpPr>
            <a:spLocks noGrp="1"/>
          </p:cNvSpPr>
          <p:nvPr>
            <p:ph type="body" idx="1"/>
          </p:nvPr>
        </p:nvSpPr>
        <p:spPr>
          <a:xfrm>
            <a:off x="701965" y="1810800"/>
            <a:ext cx="10652972" cy="4348163"/>
          </a:xfrm>
          <a:prstGeom prst="rect">
            <a:avLst/>
          </a:prstGeom>
        </p:spPr>
        <p:txBody>
          <a:bodyPr vert="horz" lIns="91440" tIns="45720" rIns="91440" bIns="45720" rtlCol="0">
            <a:normAutofit/>
          </a:bodyPr>
          <a:lstStyle/>
          <a:p>
            <a:pPr marL="252000" lvl="0" indent="-252000" algn="l" defTabSz="914400" rtl="0" eaLnBrk="1" latinLnBrk="0" hangingPunct="1">
              <a:lnSpc>
                <a:spcPct val="90000"/>
              </a:lnSpc>
              <a:spcBef>
                <a:spcPts val="1000"/>
              </a:spcBef>
              <a:buFont typeface="Wingdings" panose="05000000000000000000" pitchFamily="2" charset="2"/>
              <a:buChar char="§"/>
            </a:pPr>
            <a:r>
              <a:rPr lang="en-US" dirty="0"/>
              <a:t>Edit Master text styles</a:t>
            </a:r>
          </a:p>
          <a:p>
            <a:pPr marL="504000" lvl="1" indent="-252000" algn="l" defTabSz="914400" rtl="0" eaLnBrk="1" latinLnBrk="0" hangingPunct="1">
              <a:lnSpc>
                <a:spcPct val="90000"/>
              </a:lnSpc>
              <a:spcBef>
                <a:spcPts val="500"/>
              </a:spcBef>
              <a:buFont typeface="Wingdings" panose="05000000000000000000" pitchFamily="2" charset="2"/>
              <a:buChar char="§"/>
            </a:pPr>
            <a:r>
              <a:rPr lang="en-US" dirty="0"/>
              <a:t>Second level</a:t>
            </a:r>
          </a:p>
          <a:p>
            <a:pPr marL="756000" lvl="2" indent="-252000" algn="l" defTabSz="914400" rtl="0" eaLnBrk="1" latinLnBrk="0" hangingPunct="1">
              <a:lnSpc>
                <a:spcPct val="90000"/>
              </a:lnSpc>
              <a:spcBef>
                <a:spcPts val="500"/>
              </a:spcBef>
              <a:buFont typeface="Wingdings" panose="05000000000000000000" pitchFamily="2" charset="2"/>
              <a:buChar char="§"/>
            </a:pPr>
            <a:r>
              <a:rPr lang="en-US" dirty="0"/>
              <a:t>Third level</a:t>
            </a:r>
          </a:p>
          <a:p>
            <a:pPr marL="1008000" lvl="3" indent="-252000" algn="l" defTabSz="914400" rtl="0" eaLnBrk="1" latinLnBrk="0" hangingPunct="1">
              <a:lnSpc>
                <a:spcPct val="90000"/>
              </a:lnSpc>
              <a:spcBef>
                <a:spcPts val="500"/>
              </a:spcBef>
              <a:buFont typeface="Wingdings" panose="05000000000000000000" pitchFamily="2" charset="2"/>
              <a:buChar char="§"/>
            </a:pPr>
            <a:r>
              <a:rPr lang="en-US" dirty="0"/>
              <a:t>Fourth level</a:t>
            </a:r>
          </a:p>
          <a:p>
            <a:pPr marL="1260000" lvl="4" indent="-252000" algn="l" defTabSz="914400" rtl="0" eaLnBrk="1" latinLnBrk="0" hangingPunct="1">
              <a:lnSpc>
                <a:spcPct val="90000"/>
              </a:lnSpc>
              <a:spcBef>
                <a:spcPts val="500"/>
              </a:spcBef>
              <a:buFont typeface="Wingdings" panose="05000000000000000000" pitchFamily="2" charset="2"/>
              <a:buChar char="§"/>
            </a:pPr>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7E133-C8DB-451D-8306-5F20DEE6112A}" type="datetimeFigureOut">
              <a:rPr lang="en-GB" smtClean="0"/>
              <a:t>30/06/2024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4014E-2A31-4F11-85A9-E6C4C61CE30C}" type="slidenum">
              <a:rPr lang="en-GB" smtClean="0"/>
              <a:t>‹#›</a:t>
            </a:fld>
            <a:endParaRPr lang="en-GB"/>
          </a:p>
        </p:txBody>
      </p:sp>
      <p:cxnSp>
        <p:nvCxnSpPr>
          <p:cNvPr id="12" name="Straight Connector 11"/>
          <p:cNvCxnSpPr/>
          <p:nvPr userDrawn="1"/>
        </p:nvCxnSpPr>
        <p:spPr>
          <a:xfrm>
            <a:off x="4109719" y="1159553"/>
            <a:ext cx="8208000" cy="0"/>
          </a:xfrm>
          <a:prstGeom prst="line">
            <a:avLst/>
          </a:prstGeom>
          <a:ln w="6350">
            <a:solidFill>
              <a:srgbClr val="3B3C3B"/>
            </a:solidFill>
          </a:ln>
        </p:spPr>
        <p:style>
          <a:lnRef idx="2">
            <a:schemeClr val="accent1"/>
          </a:lnRef>
          <a:fillRef idx="0">
            <a:schemeClr val="accent1"/>
          </a:fillRef>
          <a:effectRef idx="1">
            <a:schemeClr val="accent1"/>
          </a:effectRef>
          <a:fontRef idx="minor">
            <a:schemeClr val="tx1"/>
          </a:fontRef>
        </p:style>
      </p:cxn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01965" y="470378"/>
            <a:ext cx="1523856" cy="684000"/>
          </a:xfrm>
          <a:prstGeom prst="rect">
            <a:avLst/>
          </a:prstGeom>
        </p:spPr>
      </p:pic>
    </p:spTree>
    <p:extLst>
      <p:ext uri="{BB962C8B-B14F-4D97-AF65-F5344CB8AC3E}">
        <p14:creationId xmlns:p14="http://schemas.microsoft.com/office/powerpoint/2010/main" val="135353446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79" r:id="rId4"/>
    <p:sldLayoutId id="2147483680" r:id="rId5"/>
    <p:sldLayoutId id="2147483687" r:id="rId6"/>
    <p:sldLayoutId id="2147483688" r:id="rId7"/>
    <p:sldLayoutId id="2147483689" r:id="rId8"/>
    <p:sldLayoutId id="2147483692" r:id="rId9"/>
    <p:sldLayoutId id="2147483690" r:id="rId10"/>
  </p:sldLayoutIdLst>
  <p:txStyles>
    <p:titleStyle>
      <a:lvl1pPr marL="0" algn="l" defTabSz="914400" rtl="0" eaLnBrk="1" latinLnBrk="0" hangingPunct="1">
        <a:lnSpc>
          <a:spcPts val="3400"/>
        </a:lnSpc>
        <a:spcBef>
          <a:spcPct val="0"/>
        </a:spcBef>
        <a:buNone/>
        <a:defRPr lang="en-GB" sz="2800" b="1" kern="1200" cap="all" spc="200" baseline="0" dirty="0" smtClean="0">
          <a:solidFill>
            <a:srgbClr val="5A5A5C"/>
          </a:solidFill>
          <a:latin typeface="+mj-lt"/>
          <a:ea typeface="+mn-ea"/>
          <a:cs typeface="+mn-cs"/>
        </a:defRPr>
      </a:lvl1pPr>
    </p:titleStyle>
    <p:bodyStyle>
      <a:lvl1pPr marL="360000" indent="-360000" algn="l" defTabSz="914400" rtl="0" eaLnBrk="1" latinLnBrk="0" hangingPunct="1">
        <a:lnSpc>
          <a:spcPct val="80000"/>
        </a:lnSpc>
        <a:spcBef>
          <a:spcPts val="600"/>
        </a:spcBef>
        <a:buFont typeface="Arial" panose="020B0604020202020204" pitchFamily="34" charset="0"/>
        <a:buChar char="•"/>
        <a:defRPr lang="en-US" sz="2800" kern="1200" dirty="0" smtClean="0">
          <a:solidFill>
            <a:srgbClr val="464646"/>
          </a:solidFill>
          <a:latin typeface="+mn-lt"/>
          <a:ea typeface="+mn-ea"/>
          <a:cs typeface="+mn-cs"/>
        </a:defRPr>
      </a:lvl1pPr>
      <a:lvl2pPr marL="360000" indent="-360000" algn="l" defTabSz="914400" rtl="0" eaLnBrk="1" latinLnBrk="0" hangingPunct="1">
        <a:lnSpc>
          <a:spcPct val="80000"/>
        </a:lnSpc>
        <a:spcBef>
          <a:spcPts val="600"/>
        </a:spcBef>
        <a:buFont typeface="Arial" panose="020B0604020202020204" pitchFamily="34" charset="0"/>
        <a:buChar char="•"/>
        <a:defRPr lang="en-US" sz="2400" kern="1200" dirty="0" smtClean="0">
          <a:solidFill>
            <a:srgbClr val="464646"/>
          </a:solidFill>
          <a:latin typeface="+mn-lt"/>
          <a:ea typeface="+mn-ea"/>
          <a:cs typeface="+mn-cs"/>
        </a:defRPr>
      </a:lvl2pPr>
      <a:lvl3pPr marL="360000" indent="-360000" algn="l" defTabSz="914400" rtl="0" eaLnBrk="1" latinLnBrk="0" hangingPunct="1">
        <a:lnSpc>
          <a:spcPct val="80000"/>
        </a:lnSpc>
        <a:spcBef>
          <a:spcPts val="600"/>
        </a:spcBef>
        <a:buFont typeface="Arial" panose="020B0604020202020204" pitchFamily="34" charset="0"/>
        <a:buChar char="•"/>
        <a:defRPr lang="en-US" sz="2200" kern="1200" dirty="0" smtClean="0">
          <a:solidFill>
            <a:srgbClr val="464646"/>
          </a:solidFill>
          <a:latin typeface="+mn-lt"/>
          <a:ea typeface="+mn-ea"/>
          <a:cs typeface="+mn-cs"/>
        </a:defRPr>
      </a:lvl3pPr>
      <a:lvl4pPr marL="360000" indent="-360000" algn="l" defTabSz="914400" rtl="0" eaLnBrk="1" latinLnBrk="0" hangingPunct="1">
        <a:lnSpc>
          <a:spcPct val="80000"/>
        </a:lnSpc>
        <a:spcBef>
          <a:spcPts val="600"/>
        </a:spcBef>
        <a:buFont typeface="Arial" panose="020B0604020202020204" pitchFamily="34" charset="0"/>
        <a:buChar char="•"/>
        <a:defRPr lang="en-US" sz="2000" kern="1200" dirty="0" smtClean="0">
          <a:solidFill>
            <a:srgbClr val="464646"/>
          </a:solidFill>
          <a:latin typeface="+mn-lt"/>
          <a:ea typeface="+mn-ea"/>
          <a:cs typeface="+mn-cs"/>
        </a:defRPr>
      </a:lvl4pPr>
      <a:lvl5pPr marL="360000" indent="-360000" algn="l" defTabSz="914400" rtl="0" eaLnBrk="1" latinLnBrk="0" hangingPunct="1">
        <a:lnSpc>
          <a:spcPct val="80000"/>
        </a:lnSpc>
        <a:spcBef>
          <a:spcPts val="600"/>
        </a:spcBef>
        <a:buFont typeface="Arial" panose="020B0604020202020204" pitchFamily="34" charset="0"/>
        <a:buChar char="•"/>
        <a:defRPr lang="en-GB" sz="1800" kern="1200" dirty="0" smtClean="0">
          <a:solidFill>
            <a:srgbClr val="46464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eugenijus.stumbrys@lmt.lt" TargetMode="External"/><Relationship Id="rId2" Type="http://schemas.openxmlformats.org/officeDocument/2006/relationships/hyperlink" Target="mailto:indre.nazarenko@lmt.l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mt.lrv.lt/media/viesa/saugykla/2023/10/Er2HGr5qDck.pdf"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25997" y="1069848"/>
            <a:ext cx="6541200" cy="2441448"/>
          </a:xfrm>
        </p:spPr>
        <p:txBody>
          <a:bodyPr anchor="ctr">
            <a:noAutofit/>
          </a:bodyPr>
          <a:lstStyle/>
          <a:p>
            <a:r>
              <a:rPr lang="lt-LT" sz="3200" b="1" kern="0" dirty="0">
                <a:effectLst/>
                <a:latin typeface="+mn-lt"/>
                <a:ea typeface="Aptos" panose="020B0004020202020204" pitchFamily="34" charset="0"/>
              </a:rPr>
              <a:t>Lietuvos MTI</a:t>
            </a:r>
            <a:br>
              <a:rPr lang="lt-LT" sz="3200" b="1" kern="0" dirty="0">
                <a:effectLst/>
                <a:latin typeface="+mn-lt"/>
                <a:ea typeface="Aptos" panose="020B0004020202020204" pitchFamily="34" charset="0"/>
              </a:rPr>
            </a:br>
            <a:r>
              <a:rPr lang="lt-LT" sz="3200" b="1" kern="0" dirty="0">
                <a:effectLst/>
                <a:latin typeface="+mn-lt"/>
                <a:ea typeface="Aptos" panose="020B0004020202020204" pitchFamily="34" charset="0"/>
              </a:rPr>
              <a:t>kelrodžio (2024 m.)</a:t>
            </a:r>
            <a:br>
              <a:rPr lang="lt-LT" sz="3200" b="1" kern="0" dirty="0">
                <a:effectLst/>
                <a:latin typeface="+mn-lt"/>
                <a:ea typeface="Aptos" panose="020B0004020202020204" pitchFamily="34" charset="0"/>
              </a:rPr>
            </a:br>
            <a:r>
              <a:rPr lang="lt-LT" sz="3200" b="1" kern="0" dirty="0">
                <a:effectLst/>
                <a:latin typeface="+mn-lt"/>
                <a:ea typeface="Aptos" panose="020B0004020202020204" pitchFamily="34" charset="0"/>
              </a:rPr>
              <a:t>rengimo gairės</a:t>
            </a:r>
            <a:endParaRPr lang="en-US" sz="3200" dirty="0">
              <a:solidFill>
                <a:schemeClr val="tx1"/>
              </a:solidFill>
              <a:latin typeface="+mn-lt"/>
            </a:endParaRPr>
          </a:p>
        </p:txBody>
      </p:sp>
      <p:sp>
        <p:nvSpPr>
          <p:cNvPr id="3" name="Subtitle 2"/>
          <p:cNvSpPr>
            <a:spLocks noGrp="1"/>
          </p:cNvSpPr>
          <p:nvPr>
            <p:ph type="subTitle" idx="1"/>
          </p:nvPr>
        </p:nvSpPr>
        <p:spPr>
          <a:xfrm>
            <a:off x="4825997" y="3972442"/>
            <a:ext cx="6527801" cy="1705982"/>
          </a:xfrm>
        </p:spPr>
        <p:txBody>
          <a:bodyPr>
            <a:normAutofit/>
          </a:bodyPr>
          <a:lstStyle/>
          <a:p>
            <a:pPr>
              <a:lnSpc>
                <a:spcPct val="110000"/>
              </a:lnSpc>
            </a:pPr>
            <a:r>
              <a:rPr lang="lt-LT" sz="2000" dirty="0">
                <a:solidFill>
                  <a:schemeClr val="tx1"/>
                </a:solidFill>
              </a:rPr>
              <a:t>Dr. Eugenijus Stumbrys, Lietuvos mokslo tarybos</a:t>
            </a:r>
            <a:br>
              <a:rPr lang="lt-LT" sz="2000" dirty="0">
                <a:solidFill>
                  <a:schemeClr val="tx1"/>
                </a:solidFill>
              </a:rPr>
            </a:br>
            <a:r>
              <a:rPr lang="lt-LT" sz="2000" dirty="0">
                <a:solidFill>
                  <a:schemeClr val="tx1"/>
                </a:solidFill>
              </a:rPr>
              <a:t>Mokslo ir studijų politikos analizės skyriaus vedėjas</a:t>
            </a:r>
          </a:p>
          <a:p>
            <a:endParaRPr lang="en-GB" sz="2000" dirty="0">
              <a:solidFill>
                <a:schemeClr val="tx1"/>
              </a:solidFill>
            </a:endParaRPr>
          </a:p>
          <a:p>
            <a:r>
              <a:rPr lang="en-GB" sz="2000" dirty="0">
                <a:solidFill>
                  <a:schemeClr val="tx1"/>
                </a:solidFill>
              </a:rPr>
              <a:t>2024</a:t>
            </a:r>
            <a:r>
              <a:rPr lang="lt-LT" sz="2000" dirty="0">
                <a:solidFill>
                  <a:schemeClr val="tx1"/>
                </a:solidFill>
              </a:rPr>
              <a:t> m. liepos </a:t>
            </a:r>
            <a:r>
              <a:rPr lang="en-US" sz="2000" dirty="0">
                <a:solidFill>
                  <a:schemeClr val="tx1"/>
                </a:solidFill>
              </a:rPr>
              <a:t>1 d.</a:t>
            </a:r>
            <a:endParaRPr lang="en-GB" sz="2000" dirty="0">
              <a:solidFill>
                <a:schemeClr val="tx1"/>
              </a:solidFill>
            </a:endParaRPr>
          </a:p>
          <a:p>
            <a:endParaRPr lang="en-US" dirty="0"/>
          </a:p>
        </p:txBody>
      </p:sp>
    </p:spTree>
    <p:extLst>
      <p:ext uri="{BB962C8B-B14F-4D97-AF65-F5344CB8AC3E}">
        <p14:creationId xmlns:p14="http://schemas.microsoft.com/office/powerpoint/2010/main" val="2953030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068522F-3B8B-C56E-EBE5-ECA9AEE55D74}"/>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Slenkstinis vertinimas pagal kriterijus (2)</a:t>
            </a:r>
          </a:p>
        </p:txBody>
      </p:sp>
      <p:sp>
        <p:nvSpPr>
          <p:cNvPr id="6" name="TextBox 5">
            <a:extLst>
              <a:ext uri="{FF2B5EF4-FFF2-40B4-BE49-F238E27FC236}">
                <a16:creationId xmlns:a16="http://schemas.microsoft.com/office/drawing/2014/main" id="{97D3427B-3221-5DF1-6BB5-C5C2EF630703}"/>
              </a:ext>
            </a:extLst>
          </p:cNvPr>
          <p:cNvSpPr txBox="1"/>
          <p:nvPr/>
        </p:nvSpPr>
        <p:spPr>
          <a:xfrm>
            <a:off x="1059365" y="2024828"/>
            <a:ext cx="10437541" cy="3693319"/>
          </a:xfrm>
          <a:prstGeom prst="rect">
            <a:avLst/>
          </a:prstGeom>
          <a:noFill/>
        </p:spPr>
        <p:txBody>
          <a:bodyPr wrap="square">
            <a:spAutoFit/>
          </a:bodyPr>
          <a:lstStyle/>
          <a:p>
            <a:pPr indent="-6350" algn="just">
              <a:tabLst>
                <a:tab pos="325120" algn="l"/>
              </a:tabLst>
            </a:pPr>
            <a:r>
              <a:rPr lang="lt-LT" sz="1800" b="1" cap="all" dirty="0">
                <a:effectLst/>
                <a:latin typeface="Calibri" panose="020F0502020204030204" pitchFamily="34" charset="0"/>
                <a:ea typeface="Times New Roman" panose="02020603050405020304" pitchFamily="18" charset="0"/>
              </a:rPr>
              <a:t>1.2. </a:t>
            </a:r>
            <a:r>
              <a:rPr lang="lt-LT" sz="1800" b="1" cap="all" dirty="0">
                <a:solidFill>
                  <a:srgbClr val="000000"/>
                </a:solidFill>
                <a:effectLst/>
                <a:latin typeface="Calibri" panose="020F0502020204030204" pitchFamily="34" charset="0"/>
                <a:ea typeface="Times New Roman" panose="02020603050405020304" pitchFamily="18" charset="0"/>
              </a:rPr>
              <a:t>MTI parengtis ir branda</a:t>
            </a:r>
            <a:r>
              <a:rPr lang="lt-LT" sz="1800" cap="all" dirty="0">
                <a:solidFill>
                  <a:srgbClr val="000000"/>
                </a:solidFill>
                <a:effectLst/>
                <a:latin typeface="Calibri" panose="020F0502020204030204" pitchFamily="34" charset="0"/>
                <a:ea typeface="Times New Roman" panose="02020603050405020304" pitchFamily="18" charset="0"/>
              </a:rPr>
              <a:t> </a:t>
            </a:r>
            <a:endParaRPr lang="en-US" sz="1800" cap="all" dirty="0">
              <a:effectLst/>
              <a:latin typeface="Times New Roman" panose="02020603050405020304" pitchFamily="18" charset="0"/>
              <a:ea typeface="Times New Roman" panose="02020603050405020304" pitchFamily="18" charset="0"/>
            </a:endParaRPr>
          </a:p>
          <a:p>
            <a:pPr indent="-6350"/>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r>
              <a:rPr lang="lt-LT" sz="1800" dirty="0">
                <a:effectLst/>
                <a:latin typeface="Calibri" panose="020F0502020204030204" pitchFamily="34" charset="0"/>
                <a:ea typeface="Times New Roman" panose="02020603050405020304" pitchFamily="18" charset="0"/>
              </a:rPr>
              <a:t>(vertinama, koks MTI veiklos pranašumas lyginant su šiuo metu esama MTI būkle Lietuvoje bei kitose šalyse; tyrėjų grupės kompetencijos, jų mokslinės veiklos rezultatai ir tarptautinis konkurencingumas;</a:t>
            </a:r>
            <a:endParaRPr lang="en-US" sz="1800" dirty="0">
              <a:effectLst/>
              <a:latin typeface="Times New Roman" panose="02020603050405020304" pitchFamily="18" charset="0"/>
              <a:ea typeface="Times New Roman" panose="02020603050405020304" pitchFamily="18" charset="0"/>
            </a:endParaRPr>
          </a:p>
          <a:p>
            <a:pPr algn="just"/>
            <a:r>
              <a:rPr lang="lt-LT" sz="1800" b="1" dirty="0">
                <a:effectLst/>
                <a:latin typeface="Calibri" panose="020F0502020204030204" pitchFamily="34" charset="0"/>
                <a:ea typeface="Times New Roman" panose="02020603050405020304" pitchFamily="18" charset="0"/>
              </a:rPr>
              <a:t>privalumas</a:t>
            </a:r>
            <a:r>
              <a:rPr lang="lt-LT" sz="1800" dirty="0">
                <a:effectLst/>
                <a:latin typeface="Calibri" panose="020F0502020204030204" pitchFamily="34" charset="0"/>
                <a:ea typeface="Times New Roman" panose="02020603050405020304" pitchFamily="18" charset="0"/>
              </a:rPr>
              <a:t>: turima įranga ir techninė infrastruktūra (ar prieiga prie jos), nematerialaus pobūdžio intelektinės veiklos rezultatai ir priemonės, būtinos pasiekti konkrečiais MTI sprendiniais siekiamus poveikio rodiklius)</a:t>
            </a:r>
            <a:endParaRPr lang="en-US" sz="1800" dirty="0">
              <a:effectLst/>
              <a:latin typeface="Times New Roman" panose="02020603050405020304" pitchFamily="18" charset="0"/>
              <a:ea typeface="Times New Roman" panose="02020603050405020304" pitchFamily="18" charset="0"/>
            </a:endParaRPr>
          </a:p>
          <a:p>
            <a:pPr indent="-6350">
              <a:tabLst>
                <a:tab pos="325120" algn="l"/>
              </a:tabLst>
            </a:pPr>
            <a:endParaRPr lang="lt-LT" b="1" cap="all" dirty="0">
              <a:latin typeface="Calibri" panose="020F0502020204030204" pitchFamily="34" charset="0"/>
              <a:ea typeface="Times New Roman" panose="02020603050405020304" pitchFamily="18" charset="0"/>
            </a:endParaRPr>
          </a:p>
          <a:p>
            <a:pPr indent="-6350">
              <a:tabLst>
                <a:tab pos="325120" algn="l"/>
              </a:tabLst>
            </a:pPr>
            <a:r>
              <a:rPr lang="lt-LT" sz="1800" b="1" cap="all" dirty="0">
                <a:effectLst/>
                <a:latin typeface="Calibri" panose="020F0502020204030204" pitchFamily="34" charset="0"/>
                <a:ea typeface="Times New Roman" panose="02020603050405020304" pitchFamily="18" charset="0"/>
              </a:rPr>
              <a:t>1.3. </a:t>
            </a:r>
            <a:r>
              <a:rPr lang="lt-LT" sz="1800" b="1" cap="all" dirty="0" err="1">
                <a:effectLst/>
                <a:latin typeface="Calibri" panose="020F0502020204030204" pitchFamily="34" charset="0"/>
                <a:ea typeface="Times New Roman" panose="02020603050405020304" pitchFamily="18" charset="0"/>
              </a:rPr>
              <a:t>mti</a:t>
            </a:r>
            <a:r>
              <a:rPr lang="lt-LT" sz="1800" b="1" cap="all" dirty="0">
                <a:effectLst/>
                <a:latin typeface="Calibri" panose="020F0502020204030204" pitchFamily="34" charset="0"/>
                <a:ea typeface="Times New Roman" panose="02020603050405020304" pitchFamily="18" charset="0"/>
              </a:rPr>
              <a:t> įgyvendinamumas (VALDYMAS)</a:t>
            </a:r>
            <a:endParaRPr lang="en-US" sz="1800" dirty="0">
              <a:effectLst/>
              <a:latin typeface="Times New Roman" panose="02020603050405020304" pitchFamily="18" charset="0"/>
              <a:ea typeface="Times New Roman" panose="02020603050405020304" pitchFamily="18" charset="0"/>
            </a:endParaRPr>
          </a:p>
          <a:p>
            <a:pPr indent="-6350"/>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dirty="0">
                <a:solidFill>
                  <a:srgbClr val="000000"/>
                </a:solidFill>
                <a:effectLst/>
                <a:latin typeface="Calibri" panose="020F0502020204030204" pitchFamily="34" charset="0"/>
                <a:ea typeface="Times New Roman" panose="02020603050405020304" pitchFamily="18" charset="0"/>
              </a:rPr>
              <a:t>(</a:t>
            </a:r>
            <a:r>
              <a:rPr lang="lt-LT" sz="1800" dirty="0">
                <a:effectLst/>
                <a:latin typeface="Calibri" panose="020F0502020204030204" pitchFamily="34" charset="0"/>
                <a:ea typeface="Times New Roman" panose="02020603050405020304" pitchFamily="18" charset="0"/>
              </a:rPr>
              <a:t>vertinama, ar strateginiame veiklos plane numatyti siektini rodikliai atitinka esamą arba numatoma parengti MTI strategiją; ar MTI veiklos tarpiniai bei galutiniai rezultatai atitinka MTI tikslą; </a:t>
            </a:r>
            <a:r>
              <a:rPr lang="lt-LT" sz="1800" dirty="0">
                <a:solidFill>
                  <a:srgbClr val="000000"/>
                </a:solidFill>
                <a:effectLst/>
                <a:latin typeface="Calibri" panose="020F0502020204030204" pitchFamily="34" charset="0"/>
                <a:ea typeface="Times New Roman" panose="02020603050405020304" pitchFamily="18" charset="0"/>
              </a:rPr>
              <a:t> ar MTI sukuria sąlygas apjungti aukšto lygio mokslininkus, verslo atstovus ir kitus dalyvius, ir suteikia pagrindą jungtiniams mokslo tyrimams; </a:t>
            </a:r>
            <a:r>
              <a:rPr lang="lt-LT" sz="1800" dirty="0">
                <a:effectLst/>
                <a:latin typeface="Calibri" panose="020F0502020204030204" pitchFamily="34" charset="0"/>
                <a:ea typeface="Aptos" panose="020B0004020202020204" pitchFamily="34" charset="0"/>
              </a:rPr>
              <a:t> kiek platus galutinių naudotojų (MTI paslaugos gavėjų) ratas</a:t>
            </a:r>
            <a:r>
              <a:rPr lang="lt-LT" sz="1800" dirty="0">
                <a:solidFill>
                  <a:srgbClr val="000000"/>
                </a:solidFill>
                <a:effectLst/>
                <a:latin typeface="Calibri" panose="020F0502020204030204" pitchFamily="34"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92B2D638-B39B-B3F9-0854-1160FF6063CD}"/>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10</a:t>
            </a:r>
            <a:endParaRPr lang="en-US" sz="1600" dirty="0"/>
          </a:p>
        </p:txBody>
      </p:sp>
    </p:spTree>
    <p:extLst>
      <p:ext uri="{BB962C8B-B14F-4D97-AF65-F5344CB8AC3E}">
        <p14:creationId xmlns:p14="http://schemas.microsoft.com/office/powerpoint/2010/main" val="3634499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E16F6D9-B842-9BE5-A740-237ACA7596B4}"/>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Išsamiojo vertinimo </a:t>
            </a:r>
            <a:r>
              <a:rPr lang="en-US" cap="none" dirty="0">
                <a:solidFill>
                  <a:schemeClr val="tx1"/>
                </a:solidFill>
                <a:latin typeface="+mn-lt"/>
              </a:rPr>
              <a:t>s</a:t>
            </a:r>
            <a:r>
              <a:rPr lang="lt-LT" cap="none" dirty="0" err="1">
                <a:solidFill>
                  <a:schemeClr val="tx1"/>
                </a:solidFill>
                <a:latin typeface="+mn-lt"/>
              </a:rPr>
              <a:t>istema</a:t>
            </a:r>
            <a:r>
              <a:rPr lang="en-US" cap="none" dirty="0">
                <a:solidFill>
                  <a:schemeClr val="tx1"/>
                </a:solidFill>
                <a:latin typeface="+mn-lt"/>
              </a:rPr>
              <a:t> (1)</a:t>
            </a:r>
            <a:endParaRPr lang="lt-LT" cap="none" dirty="0">
              <a:solidFill>
                <a:schemeClr val="tx1"/>
              </a:solidFill>
              <a:latin typeface="+mn-lt"/>
            </a:endParaRPr>
          </a:p>
        </p:txBody>
      </p:sp>
      <p:sp>
        <p:nvSpPr>
          <p:cNvPr id="6" name="TextBox 5">
            <a:extLst>
              <a:ext uri="{FF2B5EF4-FFF2-40B4-BE49-F238E27FC236}">
                <a16:creationId xmlns:a16="http://schemas.microsoft.com/office/drawing/2014/main" id="{6E295EC1-3C46-D4DB-28D4-11C67D40D2B1}"/>
              </a:ext>
            </a:extLst>
          </p:cNvPr>
          <p:cNvSpPr txBox="1"/>
          <p:nvPr/>
        </p:nvSpPr>
        <p:spPr>
          <a:xfrm>
            <a:off x="1070518" y="1450905"/>
            <a:ext cx="10415238" cy="1754326"/>
          </a:xfrm>
          <a:prstGeom prst="rect">
            <a:avLst/>
          </a:prstGeom>
          <a:noFill/>
        </p:spPr>
        <p:txBody>
          <a:bodyPr wrap="square">
            <a:spAutoFit/>
          </a:bodyPr>
          <a:lstStyle/>
          <a:p>
            <a:pPr marL="267970" indent="-274320"/>
            <a:r>
              <a:rPr lang="lt-LT" sz="1800" dirty="0">
                <a:effectLst/>
                <a:latin typeface="Calibri" panose="020F0502020204030204" pitchFamily="34" charset="0"/>
                <a:ea typeface="Times New Roman" panose="02020603050405020304" pitchFamily="18" charset="0"/>
              </a:rPr>
              <a:t>Išsamiojo vertinimo sistema penkiabalė. Galimi įverčiai:</a:t>
            </a:r>
            <a:endParaRPr lang="lt-LT" dirty="0">
              <a:latin typeface="Calibri" panose="020F0502020204030204" pitchFamily="34" charset="0"/>
              <a:ea typeface="Times New Roman" panose="02020603050405020304" pitchFamily="18" charset="0"/>
            </a:endParaRPr>
          </a:p>
          <a:p>
            <a:pPr marL="720725" indent="-363538">
              <a:buFont typeface="Wingdings" panose="05000000000000000000" pitchFamily="2" charset="2"/>
              <a:buChar char="q"/>
            </a:pPr>
            <a:r>
              <a:rPr lang="lt-LT" sz="1800" dirty="0">
                <a:effectLst/>
                <a:latin typeface="Calibri" panose="020F0502020204030204" pitchFamily="34" charset="0"/>
                <a:ea typeface="Times New Roman" panose="02020603050405020304" pitchFamily="18" charset="0"/>
              </a:rPr>
              <a:t>išskirtinis (4)</a:t>
            </a:r>
          </a:p>
          <a:p>
            <a:pPr marL="720725" indent="-363538">
              <a:buFont typeface="Wingdings" panose="05000000000000000000" pitchFamily="2" charset="2"/>
              <a:buChar char="q"/>
            </a:pPr>
            <a:r>
              <a:rPr lang="lt-LT" dirty="0">
                <a:latin typeface="Calibri" panose="020F0502020204030204" pitchFamily="34" charset="0"/>
                <a:ea typeface="Times New Roman" panose="02020603050405020304" pitchFamily="18" charset="0"/>
              </a:rPr>
              <a:t>puikus (3)</a:t>
            </a:r>
          </a:p>
          <a:p>
            <a:pPr marL="720725" indent="-363538">
              <a:buFont typeface="Wingdings" panose="05000000000000000000" pitchFamily="2" charset="2"/>
              <a:buChar char="q"/>
            </a:pPr>
            <a:r>
              <a:rPr lang="lt-LT" sz="1800" dirty="0">
                <a:effectLst/>
                <a:latin typeface="Calibri" panose="020F0502020204030204" pitchFamily="34" charset="0"/>
                <a:ea typeface="Times New Roman" panose="02020603050405020304" pitchFamily="18" charset="0"/>
              </a:rPr>
              <a:t>geras (2)</a:t>
            </a:r>
          </a:p>
          <a:p>
            <a:pPr marL="720725" indent="-363538">
              <a:buFont typeface="Wingdings" panose="05000000000000000000" pitchFamily="2" charset="2"/>
              <a:buChar char="q"/>
            </a:pPr>
            <a:r>
              <a:rPr lang="lt-LT" sz="1800" dirty="0">
                <a:effectLst/>
                <a:latin typeface="Calibri" panose="020F0502020204030204" pitchFamily="34" charset="0"/>
                <a:ea typeface="Times New Roman" panose="02020603050405020304" pitchFamily="18" charset="0"/>
              </a:rPr>
              <a:t>pakankamas (1)</a:t>
            </a:r>
          </a:p>
          <a:p>
            <a:pPr marL="720725" indent="-363538">
              <a:buFont typeface="Wingdings" panose="05000000000000000000" pitchFamily="2" charset="2"/>
              <a:buChar char="q"/>
            </a:pPr>
            <a:r>
              <a:rPr lang="lt-LT" dirty="0">
                <a:latin typeface="Calibri" panose="020F0502020204030204" pitchFamily="34" charset="0"/>
                <a:ea typeface="Times New Roman" panose="02020603050405020304" pitchFamily="18" charset="0"/>
              </a:rPr>
              <a:t>nepakankamas (0)</a:t>
            </a:r>
          </a:p>
        </p:txBody>
      </p:sp>
      <p:pic>
        <p:nvPicPr>
          <p:cNvPr id="9" name="Picture 8">
            <a:extLst>
              <a:ext uri="{FF2B5EF4-FFF2-40B4-BE49-F238E27FC236}">
                <a16:creationId xmlns:a16="http://schemas.microsoft.com/office/drawing/2014/main" id="{A5975EE2-2CD3-A240-EBEE-02E4631F3FC0}"/>
              </a:ext>
            </a:extLst>
          </p:cNvPr>
          <p:cNvPicPr>
            <a:picLocks noChangeAspect="1"/>
          </p:cNvPicPr>
          <p:nvPr/>
        </p:nvPicPr>
        <p:blipFill rotWithShape="1">
          <a:blip r:embed="rId2"/>
          <a:srcRect l="-1" r="-527" b="43098"/>
          <a:stretch/>
        </p:blipFill>
        <p:spPr>
          <a:xfrm>
            <a:off x="3849044" y="2591914"/>
            <a:ext cx="8149668" cy="3648075"/>
          </a:xfrm>
          <a:prstGeom prst="rect">
            <a:avLst/>
          </a:prstGeom>
        </p:spPr>
      </p:pic>
      <p:sp>
        <p:nvSpPr>
          <p:cNvPr id="2" name="Rectangle 1">
            <a:extLst>
              <a:ext uri="{FF2B5EF4-FFF2-40B4-BE49-F238E27FC236}">
                <a16:creationId xmlns:a16="http://schemas.microsoft.com/office/drawing/2014/main" id="{455EB876-6185-3F74-D5D2-85968D78D51B}"/>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11</a:t>
            </a:r>
            <a:endParaRPr lang="en-US" sz="1600" dirty="0"/>
          </a:p>
        </p:txBody>
      </p:sp>
    </p:spTree>
    <p:extLst>
      <p:ext uri="{BB962C8B-B14F-4D97-AF65-F5344CB8AC3E}">
        <p14:creationId xmlns:p14="http://schemas.microsoft.com/office/powerpoint/2010/main" val="683890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35B16E2-2A67-9D28-3984-6A173FF8F0F9}"/>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Išsamiojo vertinimo </a:t>
            </a:r>
            <a:r>
              <a:rPr lang="en-US" cap="none" dirty="0">
                <a:solidFill>
                  <a:schemeClr val="tx1"/>
                </a:solidFill>
                <a:latin typeface="+mn-lt"/>
              </a:rPr>
              <a:t>s</a:t>
            </a:r>
            <a:r>
              <a:rPr lang="lt-LT" cap="none" dirty="0" err="1">
                <a:solidFill>
                  <a:schemeClr val="tx1"/>
                </a:solidFill>
                <a:latin typeface="+mn-lt"/>
              </a:rPr>
              <a:t>istema</a:t>
            </a:r>
            <a:r>
              <a:rPr lang="en-US" cap="none" dirty="0">
                <a:solidFill>
                  <a:schemeClr val="tx1"/>
                </a:solidFill>
                <a:latin typeface="+mn-lt"/>
              </a:rPr>
              <a:t> (2)</a:t>
            </a:r>
            <a:endParaRPr lang="lt-LT" cap="none" dirty="0">
              <a:solidFill>
                <a:schemeClr val="tx1"/>
              </a:solidFill>
              <a:latin typeface="+mn-lt"/>
            </a:endParaRPr>
          </a:p>
        </p:txBody>
      </p:sp>
      <p:pic>
        <p:nvPicPr>
          <p:cNvPr id="5" name="Picture 4">
            <a:extLst>
              <a:ext uri="{FF2B5EF4-FFF2-40B4-BE49-F238E27FC236}">
                <a16:creationId xmlns:a16="http://schemas.microsoft.com/office/drawing/2014/main" id="{554CED2F-6371-300D-D1CB-2E8DC19D89FC}"/>
              </a:ext>
            </a:extLst>
          </p:cNvPr>
          <p:cNvPicPr>
            <a:picLocks noChangeAspect="1"/>
          </p:cNvPicPr>
          <p:nvPr/>
        </p:nvPicPr>
        <p:blipFill rotWithShape="1">
          <a:blip r:embed="rId2"/>
          <a:srcRect l="-1" t="-1" r="-527" b="81465"/>
          <a:stretch/>
        </p:blipFill>
        <p:spPr>
          <a:xfrm>
            <a:off x="1852976" y="1677514"/>
            <a:ext cx="8149668" cy="1188349"/>
          </a:xfrm>
          <a:prstGeom prst="rect">
            <a:avLst/>
          </a:prstGeom>
        </p:spPr>
      </p:pic>
      <p:pic>
        <p:nvPicPr>
          <p:cNvPr id="6" name="Picture 5">
            <a:extLst>
              <a:ext uri="{FF2B5EF4-FFF2-40B4-BE49-F238E27FC236}">
                <a16:creationId xmlns:a16="http://schemas.microsoft.com/office/drawing/2014/main" id="{AC991455-1717-78BA-252F-E55D061EF67E}"/>
              </a:ext>
            </a:extLst>
          </p:cNvPr>
          <p:cNvPicPr>
            <a:picLocks noChangeAspect="1"/>
          </p:cNvPicPr>
          <p:nvPr/>
        </p:nvPicPr>
        <p:blipFill rotWithShape="1">
          <a:blip r:embed="rId2"/>
          <a:srcRect l="-253" t="56404" r="-275" b="-238"/>
          <a:stretch/>
        </p:blipFill>
        <p:spPr>
          <a:xfrm>
            <a:off x="1852976" y="2999678"/>
            <a:ext cx="8149668" cy="2810107"/>
          </a:xfrm>
          <a:prstGeom prst="rect">
            <a:avLst/>
          </a:prstGeom>
        </p:spPr>
      </p:pic>
      <p:sp>
        <p:nvSpPr>
          <p:cNvPr id="2" name="Rectangle 1">
            <a:extLst>
              <a:ext uri="{FF2B5EF4-FFF2-40B4-BE49-F238E27FC236}">
                <a16:creationId xmlns:a16="http://schemas.microsoft.com/office/drawing/2014/main" id="{0F81B5FF-7A4A-2BB0-8B08-18C7BAA7679D}"/>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12</a:t>
            </a:r>
            <a:endParaRPr lang="en-US" sz="1600" dirty="0"/>
          </a:p>
        </p:txBody>
      </p:sp>
    </p:spTree>
    <p:extLst>
      <p:ext uri="{BB962C8B-B14F-4D97-AF65-F5344CB8AC3E}">
        <p14:creationId xmlns:p14="http://schemas.microsoft.com/office/powerpoint/2010/main" val="273852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BC6FA-6915-F8A3-4B3B-742D6268A180}"/>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(1)</a:t>
            </a:r>
          </a:p>
        </p:txBody>
      </p:sp>
      <p:sp>
        <p:nvSpPr>
          <p:cNvPr id="4" name="TextBox 3">
            <a:extLst>
              <a:ext uri="{FF2B5EF4-FFF2-40B4-BE49-F238E27FC236}">
                <a16:creationId xmlns:a16="http://schemas.microsoft.com/office/drawing/2014/main" id="{C2F0809B-9B21-01E6-D0E4-164ACC405AFA}"/>
              </a:ext>
            </a:extLst>
          </p:cNvPr>
          <p:cNvSpPr txBox="1"/>
          <p:nvPr/>
        </p:nvSpPr>
        <p:spPr>
          <a:xfrm>
            <a:off x="1059366" y="1906385"/>
            <a:ext cx="10426390" cy="3970318"/>
          </a:xfrm>
          <a:prstGeom prst="rect">
            <a:avLst/>
          </a:prstGeom>
          <a:noFill/>
        </p:spPr>
        <p:txBody>
          <a:bodyPr wrap="square">
            <a:spAutoFit/>
          </a:bodyPr>
          <a:lstStyle/>
          <a:p>
            <a:pPr algn="just"/>
            <a:r>
              <a:rPr lang="lt-LT" sz="1800" b="1" cap="all" dirty="0">
                <a:effectLst/>
                <a:latin typeface="Calibri" panose="020F0502020204030204" pitchFamily="34" charset="0"/>
                <a:ea typeface="Times New Roman" panose="02020603050405020304" pitchFamily="18" charset="0"/>
              </a:rPr>
              <a:t>1. MTI poreikis ir POVEIKIS</a:t>
            </a:r>
            <a:endParaRPr lang="en-US" sz="1800" dirty="0">
              <a:effectLst/>
              <a:latin typeface="Times New Roman" panose="02020603050405020304" pitchFamily="18" charset="0"/>
              <a:ea typeface="Times New Roman" panose="02020603050405020304" pitchFamily="18" charset="0"/>
            </a:endParaRPr>
          </a:p>
          <a:p>
            <a:pPr algn="just"/>
            <a:r>
              <a:rPr lang="lt-LT" sz="1800" b="1" cap="all"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cap="all" dirty="0">
                <a:effectLst/>
                <a:latin typeface="Calibri" panose="020F0502020204030204" pitchFamily="34" charset="0"/>
                <a:ea typeface="Times New Roman" panose="02020603050405020304" pitchFamily="18" charset="0"/>
              </a:rPr>
              <a:t>1.1. </a:t>
            </a:r>
            <a:r>
              <a:rPr lang="lt-LT" sz="1800" b="1" cap="all" dirty="0">
                <a:effectLst/>
                <a:latin typeface="Calibri" panose="020F0502020204030204" pitchFamily="34" charset="0"/>
                <a:ea typeface="Times New Roman" panose="02020603050405020304" pitchFamily="18" charset="0"/>
              </a:rPr>
              <a:t>MTI </a:t>
            </a:r>
            <a:r>
              <a:rPr lang="lt-LT" sz="1800" b="1" dirty="0">
                <a:effectLst/>
                <a:latin typeface="Calibri" panose="020F0502020204030204" pitchFamily="34" charset="0"/>
                <a:ea typeface="Times New Roman" panose="02020603050405020304" pitchFamily="18" charset="0"/>
              </a:rPr>
              <a:t>poreikis ir tikslai</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cap="all"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1.1.1. Aprašykite, </a:t>
            </a:r>
            <a:r>
              <a:rPr lang="lt-LT" sz="1800" dirty="0">
                <a:effectLst/>
                <a:latin typeface="Calibri" panose="020F0502020204030204" pitchFamily="34" charset="0"/>
                <a:ea typeface="Aptos" panose="020B0004020202020204" pitchFamily="34" charset="0"/>
              </a:rPr>
              <a:t>kokioms mokslinėms ir</a:t>
            </a:r>
            <a:r>
              <a:rPr lang="lt-LT" sz="1800" dirty="0">
                <a:effectLst/>
                <a:latin typeface="Calibri" panose="020F0502020204030204" pitchFamily="34" charset="0"/>
                <a:ea typeface="Times New Roman" panose="02020603050405020304" pitchFamily="18" charset="0"/>
              </a:rPr>
              <a:t> technologinėms, socialinėms-ekonominėms ir (ar) socialinėms-kultūrinėms  </a:t>
            </a:r>
            <a:r>
              <a:rPr lang="lt-LT" sz="1800" dirty="0">
                <a:effectLst/>
                <a:latin typeface="Calibri" panose="020F0502020204030204" pitchFamily="34" charset="0"/>
                <a:ea typeface="Aptos" panose="020B0004020202020204" pitchFamily="34" charset="0"/>
              </a:rPr>
              <a:t>problemoms spręsti reikalinga MTI</a:t>
            </a:r>
            <a:r>
              <a:rPr lang="lt-LT" sz="1800" dirty="0">
                <a:effectLst/>
                <a:latin typeface="Calibri" panose="020F0502020204030204" pitchFamily="34" charset="0"/>
                <a:ea typeface="Times New Roman" panose="02020603050405020304" pitchFamily="18" charset="0"/>
              </a:rPr>
              <a:t> ir kiek šios problemos svarbios valstybei ir (ar) visuomenei</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1.1.2. Nurodykite, koks yra MTI tikslas (-ai) ir kaip jis (jie) dera su siekiu vykdyti aukščiausios kokybės (atsižvelgiant į tarptautinę svarbą) mokslinius tyrimus, plėsti ateities poreikius užtikrinančią infrastruktūrą, didinti mokslinių tyrimų įtaką visuomenei ir valstybei?</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i="1" dirty="0">
                <a:solidFill>
                  <a:srgbClr val="000000"/>
                </a:solidFill>
                <a:effectLst/>
                <a:latin typeface="Calibri" panose="020F0502020204030204" pitchFamily="34" charset="0"/>
                <a:ea typeface="Times New Roman" panose="02020603050405020304" pitchFamily="18" charset="0"/>
              </a:rPr>
              <a:t>(vertinama </a:t>
            </a:r>
            <a:r>
              <a:rPr lang="lt-LT" sz="1800" i="1" dirty="0">
                <a:effectLst/>
                <a:latin typeface="Calibri" panose="020F0502020204030204" pitchFamily="34" charset="0"/>
                <a:ea typeface="Aptos" panose="020B0004020202020204" pitchFamily="34" charset="0"/>
              </a:rPr>
              <a:t>MTI įkūrimo (vystymo) tikslai; kokioms </a:t>
            </a:r>
            <a:r>
              <a:rPr lang="lt-LT" sz="1800" i="1" dirty="0">
                <a:effectLst/>
                <a:latin typeface="Calibri" panose="020F0502020204030204" pitchFamily="34" charset="0"/>
                <a:ea typeface="Times New Roman" panose="02020603050405020304" pitchFamily="18" charset="0"/>
              </a:rPr>
              <a:t>socialinėms-ekonominėms, socialinėms-kultūrinėms, </a:t>
            </a:r>
            <a:r>
              <a:rPr lang="lt-LT" sz="1800" i="1" dirty="0">
                <a:effectLst/>
                <a:latin typeface="Calibri" panose="020F0502020204030204" pitchFamily="34" charset="0"/>
                <a:ea typeface="Aptos" panose="020B0004020202020204" pitchFamily="34" charset="0"/>
              </a:rPr>
              <a:t>mokslinėms ir</a:t>
            </a:r>
            <a:r>
              <a:rPr lang="lt-LT" sz="1800" i="1" dirty="0">
                <a:effectLst/>
                <a:latin typeface="Calibri" panose="020F0502020204030204" pitchFamily="34" charset="0"/>
                <a:ea typeface="Times New Roman" panose="02020603050405020304" pitchFamily="18" charset="0"/>
              </a:rPr>
              <a:t> technologinėms </a:t>
            </a:r>
            <a:r>
              <a:rPr lang="lt-LT" sz="1800" i="1" dirty="0">
                <a:effectLst/>
                <a:latin typeface="Calibri" panose="020F0502020204030204" pitchFamily="34" charset="0"/>
                <a:ea typeface="Aptos" panose="020B0004020202020204" pitchFamily="34" charset="0"/>
              </a:rPr>
              <a:t>problemoms spręsti reikalinga MTI; </a:t>
            </a:r>
            <a:r>
              <a:rPr lang="lt-LT" sz="1800" i="1" dirty="0">
                <a:effectLst/>
                <a:latin typeface="Calibri" panose="020F0502020204030204" pitchFamily="34" charset="0"/>
                <a:ea typeface="Times New Roman" panose="02020603050405020304" pitchFamily="18" charset="0"/>
              </a:rPr>
              <a:t>MTI poveikis MTEP kokybei, inovacijų, grįstų moksliniais tyrimais, kūrimui)</a:t>
            </a:r>
            <a:endParaRPr lang="en-US" sz="1800" i="1"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B791C7ED-4333-B313-3934-9F15230D9022}"/>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13</a:t>
            </a:r>
            <a:endParaRPr lang="en-US" sz="1600" dirty="0"/>
          </a:p>
        </p:txBody>
      </p:sp>
    </p:spTree>
    <p:extLst>
      <p:ext uri="{BB962C8B-B14F-4D97-AF65-F5344CB8AC3E}">
        <p14:creationId xmlns:p14="http://schemas.microsoft.com/office/powerpoint/2010/main" val="1598194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7B94F-DC3D-153A-715D-59C2DEC2E497}"/>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(2)</a:t>
            </a:r>
          </a:p>
        </p:txBody>
      </p:sp>
      <p:sp>
        <p:nvSpPr>
          <p:cNvPr id="4" name="TextBox 3">
            <a:extLst>
              <a:ext uri="{FF2B5EF4-FFF2-40B4-BE49-F238E27FC236}">
                <a16:creationId xmlns:a16="http://schemas.microsoft.com/office/drawing/2014/main" id="{4E135A1A-5B34-64D0-72AF-37ADEB392241}"/>
              </a:ext>
            </a:extLst>
          </p:cNvPr>
          <p:cNvSpPr txBox="1"/>
          <p:nvPr/>
        </p:nvSpPr>
        <p:spPr>
          <a:xfrm>
            <a:off x="1059367" y="2052471"/>
            <a:ext cx="10437540" cy="3416320"/>
          </a:xfrm>
          <a:prstGeom prst="rect">
            <a:avLst/>
          </a:prstGeom>
          <a:noFill/>
        </p:spPr>
        <p:txBody>
          <a:bodyPr wrap="square">
            <a:spAutoFit/>
          </a:bodyPr>
          <a:lstStyle/>
          <a:p>
            <a:pPr indent="-17780" algn="just">
              <a:tabLst>
                <a:tab pos="382270" algn="l"/>
              </a:tabLst>
            </a:pPr>
            <a:r>
              <a:rPr lang="lt-LT" sz="1800" b="1" cap="all" dirty="0">
                <a:effectLst/>
                <a:latin typeface="Calibri" panose="020F0502020204030204" pitchFamily="34" charset="0"/>
                <a:ea typeface="Times New Roman" panose="02020603050405020304" pitchFamily="18" charset="0"/>
              </a:rPr>
              <a:t>1. MTI poreikis ir POVEIKIS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endParaRPr lang="lt-LT" dirty="0">
              <a:latin typeface="Calibri" panose="020F0502020204030204" pitchFamily="34"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1.2. </a:t>
            </a:r>
            <a:r>
              <a:rPr lang="lt-LT" sz="1800" b="1" dirty="0">
                <a:effectLst/>
                <a:latin typeface="Calibri" panose="020F0502020204030204" pitchFamily="34" charset="0"/>
                <a:ea typeface="Times New Roman" panose="02020603050405020304" pitchFamily="18" charset="0"/>
              </a:rPr>
              <a:t>MTI dermė su nacionaline bei Europos mokslinių tyrimų politika</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1.2.1. Paaiškinkite, kaip MTI tikslai dera su nacionalinės (Sumanios specializacijos koncepcija, </a:t>
            </a:r>
            <a:r>
              <a:rPr lang="lt-LT" sz="1800" dirty="0">
                <a:solidFill>
                  <a:srgbClr val="000000"/>
                </a:solidFill>
                <a:effectLst/>
                <a:highlight>
                  <a:srgbClr val="FFFFFF"/>
                </a:highlight>
                <a:latin typeface="Calibri" panose="020F0502020204030204" pitchFamily="34" charset="0"/>
                <a:ea typeface="Times New Roman" panose="02020603050405020304" pitchFamily="18" charset="0"/>
              </a:rPr>
              <a:t>Valstybės ateities vizija „Lietuva 2050“ </a:t>
            </a:r>
            <a:r>
              <a:rPr lang="lt-LT" sz="1800" dirty="0">
                <a:effectLst/>
                <a:latin typeface="Calibri" panose="020F0502020204030204" pitchFamily="34" charset="0"/>
                <a:ea typeface="Times New Roman" panose="02020603050405020304" pitchFamily="18" charset="0"/>
              </a:rPr>
              <a:t>ir kt.) ir Europos Sąjungos politikos prioritetų įgyvendinimu</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1.2.2. Nurodykite, kuo grindžiamas MTI vystomų ar planuojamų vystyti mokslinių tyrimų ir eksperimentinės plėtros (toliau – MTEP) rezultatų tarptautinio konkurencingumo potencialas</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r>
              <a:rPr lang="lt-LT" sz="1800" i="1" dirty="0">
                <a:solidFill>
                  <a:srgbClr val="000000"/>
                </a:solidFill>
                <a:effectLst/>
                <a:latin typeface="Calibri" panose="020F0502020204030204" pitchFamily="34" charset="0"/>
                <a:ea typeface="Times New Roman" panose="02020603050405020304" pitchFamily="18" charset="0"/>
              </a:rPr>
              <a:t>(vertinama </a:t>
            </a:r>
            <a:r>
              <a:rPr lang="lt-LT" sz="1800" i="1" dirty="0">
                <a:effectLst/>
                <a:latin typeface="Calibri" panose="020F0502020204030204" pitchFamily="34" charset="0"/>
                <a:ea typeface="Times New Roman" panose="02020603050405020304" pitchFamily="18" charset="0"/>
              </a:rPr>
              <a:t>MTI tikslo dermė su nacionalinės ir Europos Sąjungos politikos prioritetais; MTI tarptautinio konkurencingumo potencialas</a:t>
            </a:r>
            <a:r>
              <a:rPr lang="lt-LT" sz="1800" i="1" dirty="0">
                <a:effectLst/>
                <a:latin typeface="Calibri" panose="020F0502020204030204" pitchFamily="34" charset="0"/>
                <a:ea typeface="Aptos" panose="020B0004020202020204" pitchFamily="34" charset="0"/>
              </a:rPr>
              <a:t>)</a:t>
            </a:r>
            <a:endParaRPr lang="en-US" sz="1800" i="1" dirty="0">
              <a:effectLst/>
              <a:latin typeface="Times New Roman" panose="02020603050405020304" pitchFamily="18" charset="0"/>
              <a:ea typeface="Times New Roman" panose="02020603050405020304" pitchFamily="18" charset="0"/>
            </a:endParaRPr>
          </a:p>
        </p:txBody>
      </p:sp>
      <p:sp>
        <p:nvSpPr>
          <p:cNvPr id="3" name="Rectangle 2">
            <a:extLst>
              <a:ext uri="{FF2B5EF4-FFF2-40B4-BE49-F238E27FC236}">
                <a16:creationId xmlns:a16="http://schemas.microsoft.com/office/drawing/2014/main" id="{00DF092A-C022-32A6-00DF-8F767CAB7833}"/>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14</a:t>
            </a:r>
            <a:endParaRPr lang="en-US" sz="1600" dirty="0"/>
          </a:p>
        </p:txBody>
      </p:sp>
    </p:spTree>
    <p:extLst>
      <p:ext uri="{BB962C8B-B14F-4D97-AF65-F5344CB8AC3E}">
        <p14:creationId xmlns:p14="http://schemas.microsoft.com/office/powerpoint/2010/main" val="1835338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490C786-4043-F21B-7709-68D4F9AEF105}"/>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(3)</a:t>
            </a:r>
          </a:p>
        </p:txBody>
      </p:sp>
      <p:sp>
        <p:nvSpPr>
          <p:cNvPr id="6" name="TextBox 5">
            <a:extLst>
              <a:ext uri="{FF2B5EF4-FFF2-40B4-BE49-F238E27FC236}">
                <a16:creationId xmlns:a16="http://schemas.microsoft.com/office/drawing/2014/main" id="{46871EA1-BC3B-0174-F8CF-5BB6D1C6AB82}"/>
              </a:ext>
            </a:extLst>
          </p:cNvPr>
          <p:cNvSpPr txBox="1"/>
          <p:nvPr/>
        </p:nvSpPr>
        <p:spPr>
          <a:xfrm>
            <a:off x="691377" y="1403971"/>
            <a:ext cx="10734906" cy="5078313"/>
          </a:xfrm>
          <a:prstGeom prst="rect">
            <a:avLst/>
          </a:prstGeom>
          <a:noFill/>
        </p:spPr>
        <p:txBody>
          <a:bodyPr wrap="square">
            <a:spAutoFit/>
          </a:bodyPr>
          <a:lstStyle/>
          <a:p>
            <a:pPr indent="-17780" algn="just">
              <a:tabLst>
                <a:tab pos="382270" algn="l"/>
              </a:tabLst>
            </a:pPr>
            <a:r>
              <a:rPr lang="lt-LT" sz="1800" b="1" cap="all" dirty="0">
                <a:effectLst/>
                <a:latin typeface="Calibri" panose="020F0502020204030204" pitchFamily="34" charset="0"/>
                <a:ea typeface="Times New Roman" panose="02020603050405020304" pitchFamily="18" charset="0"/>
              </a:rPr>
              <a:t>1. MTI poreikis ir POVEIKIS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1.3. </a:t>
            </a:r>
            <a:r>
              <a:rPr lang="lt-LT" sz="1800" b="1" dirty="0">
                <a:effectLst/>
                <a:latin typeface="Calibri" panose="020F0502020204030204" pitchFamily="34" charset="0"/>
                <a:ea typeface="Times New Roman" panose="02020603050405020304" pitchFamily="18" charset="0"/>
              </a:rPr>
              <a:t>Numatomas poveikis mokslo ir technologijų bei valstybės socialinei ir ekonominei raidai</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1.3.1. Nurodykite prielaidas rastis naujoms mokslinių tyrimų kryptims Lietuvoje ir tų tyrimų krypčių konkurencingumą. Kokia MTI atliekamų ar numatomų atlikti tyrimų reikšmė, kuo jie pranašesni nuo kitų šalyje ar pasaulyje atliekamų tyrimų? Kiek MTI įkūrimas (vystymas) galėtų į Lietuvą pritraukti (sukurti) naujų technologijų. Apibūdinkite MTI numatomą poveikį tarpdisciplininių mokslinių tyrimų plėtrai, jaunųjų tyrėjų pritraukimui, jų karjeros skatinimo galimybėms bei talentingų tyrėjų ugdymui</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1.3.2. Aprašykite, kokį numatomą poveikį MTI mokslinės veiklos rezultatai turės ekonominiam sektoriui ir visuomenei. Nurodykite, koks socialinių kultūrinių inovacijų numatomas poveikis valstybei (Europai) ir visuomenei</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i="1" dirty="0">
                <a:solidFill>
                  <a:srgbClr val="000000"/>
                </a:solidFill>
                <a:effectLst/>
                <a:latin typeface="Calibri" panose="020F0502020204030204" pitchFamily="34" charset="0"/>
                <a:ea typeface="Times New Roman" panose="02020603050405020304" pitchFamily="18" charset="0"/>
              </a:rPr>
              <a:t>(v</a:t>
            </a:r>
            <a:r>
              <a:rPr lang="lt-LT" sz="1800" i="1" dirty="0">
                <a:effectLst/>
                <a:latin typeface="Calibri" panose="020F0502020204030204" pitchFamily="34" charset="0"/>
                <a:ea typeface="Times New Roman" panose="02020603050405020304" pitchFamily="18" charset="0"/>
              </a:rPr>
              <a:t>ertinamos prielaidos rastis naujoms mokslinių tyrimų kryptims ir jų konkurencingumas;  vertinamas jaunųjų tyrėjų pritraukimas, skatinimas ir jų karjeros galimybės; siekis pritraukti (ugdyti) talentingiausius tyrėjus; ar MTI skatina tarpdisciplininius mokslinius tyrimus; kokią MTI atliekamų tyrimų reikšmė, kuo jie pranašesni ir kuo skiriasi nuo esamų; kiek MTI įkūrimas (vystymas) galėtų į Lietuvą pritraukti (sukurti) naujų technologijų, atverti naujas mokslinių tyrimų kryptis; vertinamas numatomas MTI mokslinės veiklos rezultatų poveikis ekonominiam sektoriui ir visuomenei;  koks socialinių kultūrinių inovacijų poveikis šaliai (Europai) ir visuomenei)</a:t>
            </a:r>
            <a:endParaRPr lang="en-US" sz="1800" i="1"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899C1CB8-921C-36A1-31EA-1236A30AC921}"/>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15</a:t>
            </a:r>
            <a:endParaRPr lang="en-US" sz="1600" dirty="0"/>
          </a:p>
        </p:txBody>
      </p:sp>
    </p:spTree>
    <p:extLst>
      <p:ext uri="{BB962C8B-B14F-4D97-AF65-F5344CB8AC3E}">
        <p14:creationId xmlns:p14="http://schemas.microsoft.com/office/powerpoint/2010/main" val="2076013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EB7C1D-D2C2-215C-8FDD-B6802C780077}"/>
              </a:ext>
            </a:extLst>
          </p:cNvPr>
          <p:cNvSpPr txBox="1"/>
          <p:nvPr/>
        </p:nvSpPr>
        <p:spPr>
          <a:xfrm>
            <a:off x="1070517" y="1336552"/>
            <a:ext cx="10415239" cy="5078313"/>
          </a:xfrm>
          <a:prstGeom prst="rect">
            <a:avLst/>
          </a:prstGeom>
          <a:noFill/>
        </p:spPr>
        <p:txBody>
          <a:bodyPr wrap="square">
            <a:spAutoFit/>
          </a:bodyPr>
          <a:lstStyle/>
          <a:p>
            <a:pPr indent="17780" algn="just">
              <a:tabLst>
                <a:tab pos="382270" algn="l"/>
              </a:tabLst>
            </a:pPr>
            <a:r>
              <a:rPr lang="lt-LT" sz="1800" b="1" cap="all" dirty="0">
                <a:effectLst/>
                <a:latin typeface="Calibri" panose="020F0502020204030204" pitchFamily="34" charset="0"/>
                <a:ea typeface="Times New Roman" panose="02020603050405020304" pitchFamily="18" charset="0"/>
              </a:rPr>
              <a:t>2. MTI PARENGTIS IR BRANDA</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cap="all"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2.1. </a:t>
            </a:r>
            <a:r>
              <a:rPr lang="lt-LT" sz="1800" b="1" dirty="0">
                <a:effectLst/>
                <a:latin typeface="Calibri" panose="020F0502020204030204" pitchFamily="34" charset="0"/>
                <a:ea typeface="Times New Roman" panose="02020603050405020304" pitchFamily="18" charset="0"/>
              </a:rPr>
              <a:t>Institucijos (konsorciumo) patirtis ir kompetentingumas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2.1.1. Aprašykite, kokia yra MTI valdymo struktūra, MTI institucijos (konsorciumo) vadybinis potencialas ir patirtis. Pateikite MTI institucijos (konsorciumo) rizikų analizę ir jų valdymo kompetencijas</a:t>
            </a:r>
            <a:endParaRPr lang="en-US" sz="1800" dirty="0">
              <a:effectLst/>
              <a:latin typeface="Times New Roman" panose="02020603050405020304" pitchFamily="18" charset="0"/>
              <a:ea typeface="Times New Roman" panose="02020603050405020304" pitchFamily="18" charset="0"/>
            </a:endParaRPr>
          </a:p>
          <a:p>
            <a:pPr indent="17780"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2.1.2. Aprašykite MTI konsorciumo formavimo gebėjimus (aprašyti tik konsorciumo atveju)</a:t>
            </a:r>
            <a:endParaRPr lang="en-US" sz="1800" dirty="0">
              <a:effectLst/>
              <a:latin typeface="Times New Roman" panose="02020603050405020304" pitchFamily="18" charset="0"/>
              <a:ea typeface="Times New Roman" panose="02020603050405020304" pitchFamily="18" charset="0"/>
            </a:endParaRPr>
          </a:p>
          <a:p>
            <a:pPr indent="17780"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2.1.3. Aprašykite MTI formavimo gebėjimus pritraukti ir integruoti skirtingų disciplinų ir mokslinių tyrimų sričių mokslininkus nacionaliniu ir Europos lygmenimis</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2.1.4. Aprašykite procedūrą, kaip prie Jūsų suformuotos MTI galės jungtis kiti Lietuvos dalyviai, turintys pakankamą potencialą dalyvauti MTI veikloje</a:t>
            </a:r>
            <a:endParaRPr lang="en-US" sz="1800" dirty="0">
              <a:effectLst/>
              <a:latin typeface="Times New Roman" panose="02020603050405020304" pitchFamily="18" charset="0"/>
              <a:ea typeface="Times New Roman" panose="02020603050405020304" pitchFamily="18" charset="0"/>
            </a:endParaRPr>
          </a:p>
          <a:p>
            <a:pPr algn="just"/>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267970" algn="l"/>
              </a:tabLst>
            </a:pPr>
            <a:r>
              <a:rPr lang="lt-LT" sz="1800" i="1" dirty="0">
                <a:solidFill>
                  <a:srgbClr val="000000"/>
                </a:solidFill>
                <a:effectLst/>
                <a:latin typeface="Calibri" panose="020F0502020204030204" pitchFamily="34" charset="0"/>
                <a:ea typeface="Times New Roman" panose="02020603050405020304" pitchFamily="18" charset="0"/>
              </a:rPr>
              <a:t>(vertinama MTI valdymo struktūra, institucijos vadybinis potencialas ir patirtis</a:t>
            </a:r>
            <a:r>
              <a:rPr lang="lt-LT" sz="1800" i="1" dirty="0">
                <a:effectLst/>
                <a:latin typeface="Calibri" panose="020F0502020204030204" pitchFamily="34" charset="0"/>
                <a:ea typeface="Times New Roman" panose="02020603050405020304" pitchFamily="18" charset="0"/>
              </a:rPr>
              <a:t>; rizikų analizės ir jų valdymo kompetencijos; konsorciumo formavimo gebėjimai, gebėjimas pritraukti ir integruoti skirtingų disciplinų ir mokslinių tyrimų sričių mokslininkus nacionaliniu ir Europos lygmenimis)</a:t>
            </a:r>
            <a:endParaRPr lang="en-US" sz="1800" i="1" dirty="0">
              <a:effectLst/>
              <a:latin typeface="Times New Roman" panose="02020603050405020304" pitchFamily="18" charset="0"/>
              <a:ea typeface="Times New Roman" panose="02020603050405020304" pitchFamily="18" charset="0"/>
            </a:endParaRPr>
          </a:p>
        </p:txBody>
      </p:sp>
      <p:sp>
        <p:nvSpPr>
          <p:cNvPr id="6" name="Title 1">
            <a:extLst>
              <a:ext uri="{FF2B5EF4-FFF2-40B4-BE49-F238E27FC236}">
                <a16:creationId xmlns:a16="http://schemas.microsoft.com/office/drawing/2014/main" id="{BB838794-3032-E80C-B9F0-CF9491C75C96}"/>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(4)</a:t>
            </a:r>
          </a:p>
        </p:txBody>
      </p:sp>
      <p:sp>
        <p:nvSpPr>
          <p:cNvPr id="2" name="Rectangle 1">
            <a:extLst>
              <a:ext uri="{FF2B5EF4-FFF2-40B4-BE49-F238E27FC236}">
                <a16:creationId xmlns:a16="http://schemas.microsoft.com/office/drawing/2014/main" id="{E5286698-FCD3-660C-9624-A2A012734F2E}"/>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16</a:t>
            </a:r>
            <a:endParaRPr lang="en-US" sz="1600" dirty="0"/>
          </a:p>
        </p:txBody>
      </p:sp>
    </p:spTree>
    <p:extLst>
      <p:ext uri="{BB962C8B-B14F-4D97-AF65-F5344CB8AC3E}">
        <p14:creationId xmlns:p14="http://schemas.microsoft.com/office/powerpoint/2010/main" val="731231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924DD3-59C2-AD35-37F9-A5F535CACD74}"/>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(5.1)</a:t>
            </a:r>
          </a:p>
        </p:txBody>
      </p:sp>
      <p:sp>
        <p:nvSpPr>
          <p:cNvPr id="8" name="TextBox 7">
            <a:extLst>
              <a:ext uri="{FF2B5EF4-FFF2-40B4-BE49-F238E27FC236}">
                <a16:creationId xmlns:a16="http://schemas.microsoft.com/office/drawing/2014/main" id="{D6F5857D-8072-87A8-2417-1B62FF1605A7}"/>
              </a:ext>
            </a:extLst>
          </p:cNvPr>
          <p:cNvSpPr txBox="1"/>
          <p:nvPr/>
        </p:nvSpPr>
        <p:spPr>
          <a:xfrm>
            <a:off x="1070516" y="1443841"/>
            <a:ext cx="10426391" cy="3693319"/>
          </a:xfrm>
          <a:prstGeom prst="rect">
            <a:avLst/>
          </a:prstGeom>
          <a:noFill/>
        </p:spPr>
        <p:txBody>
          <a:bodyPr wrap="square">
            <a:spAutoFit/>
          </a:bodyPr>
          <a:lstStyle/>
          <a:p>
            <a:pPr algn="just">
              <a:tabLst>
                <a:tab pos="382270" algn="l"/>
              </a:tabLst>
            </a:pPr>
            <a:r>
              <a:rPr lang="lt-LT" sz="1800" b="1" cap="all" dirty="0">
                <a:effectLst/>
                <a:latin typeface="Calibri" panose="020F0502020204030204" pitchFamily="34" charset="0"/>
                <a:ea typeface="Times New Roman" panose="02020603050405020304" pitchFamily="18" charset="0"/>
              </a:rPr>
              <a:t>2. MTI PARENGTIS IR BRANDA </a:t>
            </a:r>
          </a:p>
          <a:p>
            <a:pPr algn="just">
              <a:tabLst>
                <a:tab pos="382270" algn="l"/>
              </a:tabLst>
            </a:pPr>
            <a:r>
              <a:rPr lang="lt-LT" sz="1800" dirty="0">
                <a:effectLst/>
                <a:latin typeface="Calibri" panose="020F0502020204030204" pitchFamily="34" charset="0"/>
                <a:ea typeface="Times New Roman" panose="02020603050405020304" pitchFamily="18" charset="0"/>
              </a:rPr>
              <a:t>2.2. </a:t>
            </a:r>
            <a:r>
              <a:rPr lang="lt-LT" sz="1800" b="1" dirty="0">
                <a:effectLst/>
                <a:latin typeface="Calibri" panose="020F0502020204030204" pitchFamily="34" charset="0"/>
                <a:ea typeface="Times New Roman" panose="02020603050405020304" pitchFamily="18" charset="0"/>
              </a:rPr>
              <a:t>Tyrėjų kompetencijos,  mokslinės veiklos rezultatai ir tarptautinis konkurencingumas</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2.2.1. Apibūdinkite MTI institucijos (konsorciumo) tyrėjų grupės (-</a:t>
            </a:r>
            <a:r>
              <a:rPr lang="lt-LT" sz="1800" dirty="0" err="1">
                <a:effectLst/>
                <a:latin typeface="Calibri" panose="020F0502020204030204" pitchFamily="34" charset="0"/>
                <a:ea typeface="Times New Roman" panose="02020603050405020304" pitchFamily="18" charset="0"/>
              </a:rPr>
              <a:t>ių</a:t>
            </a:r>
            <a:r>
              <a:rPr lang="lt-LT" sz="1800" dirty="0">
                <a:effectLst/>
                <a:latin typeface="Calibri" panose="020F0502020204030204" pitchFamily="34" charset="0"/>
                <a:ea typeface="Times New Roman" panose="02020603050405020304" pitchFamily="18" charset="0"/>
              </a:rPr>
              <a:t>) pagrįstumą ir pakankamumą numatytai MTEP veiklai atlikti</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2.2.2. Apibūdinkite MTI institucijos (konsorciumo) tyrėjų grupės kompetencijas. Kokį nacionalinį ar tarptautinį pripažinimą turi tyrėjai? Pakomentuokite, kokios yra tyrėjų profesinio tobulėjimo galimybės? Ar MTI numato pritraukti ar pritraukia studentų, pradedančiųjų tyrėjų, aukštos kvalifikacijos mokslininkų iš mūsų šalies ar užsienio?</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2.2.3. MTI tyrėjų grupės</a:t>
            </a:r>
          </a:p>
          <a:p>
            <a:pPr algn="just">
              <a:tabLst>
                <a:tab pos="382270" algn="l"/>
              </a:tabLst>
            </a:pPr>
            <a:r>
              <a:rPr lang="lt-LT" dirty="0">
                <a:latin typeface="Calibri" panose="020F0502020204030204" pitchFamily="34" charset="0"/>
                <a:ea typeface="Times New Roman" panose="02020603050405020304" pitchFamily="18" charset="0"/>
              </a:rPr>
              <a:t>          </a:t>
            </a:r>
            <a:r>
              <a:rPr lang="lt-LT" sz="1800" dirty="0">
                <a:effectLst/>
                <a:latin typeface="Calibri" panose="020F0502020204030204" pitchFamily="34" charset="0"/>
                <a:ea typeface="Times New Roman" panose="02020603050405020304" pitchFamily="18" charset="0"/>
              </a:rPr>
              <a:t> pajėgumai</a:t>
            </a:r>
            <a:endParaRPr lang="en-US" sz="1800" dirty="0">
              <a:effectLst/>
              <a:latin typeface="Times New Roman" panose="02020603050405020304" pitchFamily="18" charset="0"/>
              <a:ea typeface="Times New Roman" panose="02020603050405020304" pitchFamily="18" charset="0"/>
            </a:endParaRPr>
          </a:p>
        </p:txBody>
      </p:sp>
      <p:pic>
        <p:nvPicPr>
          <p:cNvPr id="10" name="Picture 9">
            <a:extLst>
              <a:ext uri="{FF2B5EF4-FFF2-40B4-BE49-F238E27FC236}">
                <a16:creationId xmlns:a16="http://schemas.microsoft.com/office/drawing/2014/main" id="{ED4E17E4-5C24-8197-689F-DA5DE3A30EB4}"/>
              </a:ext>
            </a:extLst>
          </p:cNvPr>
          <p:cNvPicPr>
            <a:picLocks noChangeAspect="1"/>
          </p:cNvPicPr>
          <p:nvPr/>
        </p:nvPicPr>
        <p:blipFill>
          <a:blip r:embed="rId2"/>
          <a:stretch>
            <a:fillRect/>
          </a:stretch>
        </p:blipFill>
        <p:spPr>
          <a:xfrm>
            <a:off x="4169564" y="4086599"/>
            <a:ext cx="7201905" cy="2381582"/>
          </a:xfrm>
          <a:prstGeom prst="rect">
            <a:avLst/>
          </a:prstGeom>
        </p:spPr>
      </p:pic>
      <p:sp>
        <p:nvSpPr>
          <p:cNvPr id="2" name="Rectangle 1">
            <a:extLst>
              <a:ext uri="{FF2B5EF4-FFF2-40B4-BE49-F238E27FC236}">
                <a16:creationId xmlns:a16="http://schemas.microsoft.com/office/drawing/2014/main" id="{1BD41C63-B2E7-6A5B-D622-72E2E0E2221E}"/>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17</a:t>
            </a:r>
            <a:endParaRPr lang="en-US" sz="1600" dirty="0"/>
          </a:p>
        </p:txBody>
      </p:sp>
    </p:spTree>
    <p:extLst>
      <p:ext uri="{BB962C8B-B14F-4D97-AF65-F5344CB8AC3E}">
        <p14:creationId xmlns:p14="http://schemas.microsoft.com/office/powerpoint/2010/main" val="445616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1ACA358-FA53-6C8B-B894-65AB4CB76E55}"/>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(5.2)</a:t>
            </a:r>
          </a:p>
        </p:txBody>
      </p:sp>
      <p:sp>
        <p:nvSpPr>
          <p:cNvPr id="7" name="TextBox 6">
            <a:extLst>
              <a:ext uri="{FF2B5EF4-FFF2-40B4-BE49-F238E27FC236}">
                <a16:creationId xmlns:a16="http://schemas.microsoft.com/office/drawing/2014/main" id="{1F687826-02D7-64E6-D7A9-0C6EA945AC8F}"/>
              </a:ext>
            </a:extLst>
          </p:cNvPr>
          <p:cNvSpPr txBox="1"/>
          <p:nvPr/>
        </p:nvSpPr>
        <p:spPr>
          <a:xfrm>
            <a:off x="1070516" y="1443841"/>
            <a:ext cx="10426391" cy="3693319"/>
          </a:xfrm>
          <a:prstGeom prst="rect">
            <a:avLst/>
          </a:prstGeom>
          <a:noFill/>
        </p:spPr>
        <p:txBody>
          <a:bodyPr wrap="square">
            <a:spAutoFit/>
          </a:bodyPr>
          <a:lstStyle/>
          <a:p>
            <a:pPr algn="just">
              <a:tabLst>
                <a:tab pos="382270" algn="l"/>
              </a:tabLst>
            </a:pPr>
            <a:r>
              <a:rPr lang="lt-LT" sz="1800" b="1" cap="all" dirty="0">
                <a:effectLst/>
                <a:latin typeface="Calibri" panose="020F0502020204030204" pitchFamily="34" charset="0"/>
                <a:ea typeface="Times New Roman" panose="02020603050405020304" pitchFamily="18" charset="0"/>
              </a:rPr>
              <a:t>2. MTI PARENGTIS IR BRANDA</a:t>
            </a:r>
          </a:p>
          <a:p>
            <a:pPr algn="just">
              <a:tabLst>
                <a:tab pos="382270" algn="l"/>
              </a:tabLst>
            </a:pPr>
            <a:endParaRPr lang="lt-LT" sz="1800" b="1" cap="all" dirty="0">
              <a:effectLst/>
              <a:latin typeface="Calibri" panose="020F0502020204030204" pitchFamily="34"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2.2. </a:t>
            </a:r>
            <a:r>
              <a:rPr lang="lt-LT" sz="1800" b="1" dirty="0">
                <a:effectLst/>
                <a:latin typeface="Calibri" panose="020F0502020204030204" pitchFamily="34" charset="0"/>
                <a:ea typeface="Times New Roman" panose="02020603050405020304" pitchFamily="18" charset="0"/>
              </a:rPr>
              <a:t>Tyrėjų kompetencijos,  mokslinės veiklos rezultatai ir tarptautinis konkurencingumas</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b="1" dirty="0">
                <a:effectLst/>
                <a:latin typeface="Calibri" panose="020F0502020204030204" pitchFamily="34" charset="0"/>
                <a:ea typeface="Times New Roman" panose="02020603050405020304" pitchFamily="18" charset="0"/>
              </a:rPr>
              <a:t> </a:t>
            </a:r>
          </a:p>
          <a:p>
            <a:pPr algn="just">
              <a:tabLst>
                <a:tab pos="382270" algn="l"/>
              </a:tabLst>
            </a:pPr>
            <a:r>
              <a:rPr lang="lt-LT" sz="1800" dirty="0">
                <a:effectLst/>
                <a:latin typeface="Calibri" panose="020F0502020204030204" pitchFamily="34" charset="0"/>
                <a:ea typeface="Times New Roman" panose="02020603050405020304" pitchFamily="18" charset="0"/>
              </a:rPr>
              <a:t>2.2.4. Pateikite grupės tyrėjų </a:t>
            </a:r>
            <a:r>
              <a:rPr lang="lt-LT" sz="1800" dirty="0">
                <a:solidFill>
                  <a:srgbClr val="000000"/>
                </a:solidFill>
                <a:effectLst/>
                <a:highlight>
                  <a:srgbClr val="FFFFFF"/>
                </a:highlight>
                <a:latin typeface="Calibri" panose="020F0502020204030204" pitchFamily="34" charset="0"/>
                <a:ea typeface="Times New Roman" panose="02020603050405020304" pitchFamily="18" charset="0"/>
              </a:rPr>
              <a:t>paskutiniųjų metų (</a:t>
            </a:r>
            <a:r>
              <a:rPr lang="lt-LT" sz="1800" dirty="0">
                <a:effectLst/>
                <a:latin typeface="Calibri" panose="020F0502020204030204" pitchFamily="34" charset="0"/>
                <a:ea typeface="Times New Roman" panose="02020603050405020304" pitchFamily="18" charset="0"/>
              </a:rPr>
              <a:t>ne senesnių nei dešimties metų (pradedant 2014 m.), bet galimai naujausių</a:t>
            </a:r>
            <a:r>
              <a:rPr lang="lt-LT" sz="1800" dirty="0">
                <a:solidFill>
                  <a:srgbClr val="000000"/>
                </a:solidFill>
                <a:effectLst/>
                <a:highlight>
                  <a:srgbClr val="FFFFFF"/>
                </a:highlight>
                <a:latin typeface="Calibri" panose="020F0502020204030204" pitchFamily="34" charset="0"/>
                <a:ea typeface="Times New Roman" panose="02020603050405020304" pitchFamily="18" charset="0"/>
              </a:rPr>
              <a:t>) penkis geriausius</a:t>
            </a:r>
            <a:r>
              <a:rPr lang="lt-LT" sz="1800" dirty="0">
                <a:effectLst/>
                <a:latin typeface="Calibri" panose="020F0502020204030204" pitchFamily="34" charset="0"/>
                <a:ea typeface="Times New Roman" panose="02020603050405020304" pitchFamily="18" charset="0"/>
              </a:rPr>
              <a:t> vienetus publikacijų ar projektų MTI tematika ar su ja susijusia</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2.2.5. Paaiškinkite, kaip su turimais MTI ištekliais numatoma pasikviesti iš kitų šalių ar numatoma užsienyje parengti papildomų (reikalingų) kompetencijų tyrėjų</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i="1" dirty="0">
                <a:solidFill>
                  <a:srgbClr val="000000"/>
                </a:solidFill>
                <a:effectLst/>
                <a:latin typeface="Calibri" panose="020F0502020204030204" pitchFamily="34" charset="0"/>
                <a:ea typeface="Times New Roman" panose="02020603050405020304" pitchFamily="18" charset="0"/>
              </a:rPr>
              <a:t>(vertinama</a:t>
            </a:r>
            <a:r>
              <a:rPr lang="lt-LT" sz="1800" i="1" dirty="0">
                <a:effectLst/>
                <a:latin typeface="Calibri" panose="020F0502020204030204" pitchFamily="34" charset="0"/>
                <a:ea typeface="Times New Roman" panose="02020603050405020304" pitchFamily="18" charset="0"/>
              </a:rPr>
              <a:t> tyrėjų gausa (kritinė masė) ir jų kompetencijos bei pajėgumai MTI veiklai užtikrinti; tyrėjų profesinio tobulėjimo galimybės, pradedančiųjų tyrėjų ir pripažintų mokslininkų patirtis ir jų mokslinės veiklos rezultatai bei tarptautinis konkurencingumas; ar planuojama pritraukti kitų šalių tyrėjų)</a:t>
            </a:r>
            <a:endParaRPr lang="en-US" sz="1800" i="1"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30EDF4D4-3D7C-1A0D-84C1-5AECF380FC7E}"/>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18</a:t>
            </a:r>
            <a:endParaRPr lang="en-US" sz="1600" dirty="0"/>
          </a:p>
        </p:txBody>
      </p:sp>
    </p:spTree>
    <p:extLst>
      <p:ext uri="{BB962C8B-B14F-4D97-AF65-F5344CB8AC3E}">
        <p14:creationId xmlns:p14="http://schemas.microsoft.com/office/powerpoint/2010/main" val="1154811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F25712-A55A-C955-310C-2EC68679EE50}"/>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Išsamusis vertinimas pagal kriterijus (6)</a:t>
            </a:r>
          </a:p>
        </p:txBody>
      </p:sp>
      <p:sp>
        <p:nvSpPr>
          <p:cNvPr id="6" name="TextBox 5">
            <a:extLst>
              <a:ext uri="{FF2B5EF4-FFF2-40B4-BE49-F238E27FC236}">
                <a16:creationId xmlns:a16="http://schemas.microsoft.com/office/drawing/2014/main" id="{81AE5F1A-AFC0-641C-610A-502AD7BB926D}"/>
              </a:ext>
            </a:extLst>
          </p:cNvPr>
          <p:cNvSpPr txBox="1"/>
          <p:nvPr/>
        </p:nvSpPr>
        <p:spPr>
          <a:xfrm>
            <a:off x="704385" y="1513190"/>
            <a:ext cx="10783229" cy="5078313"/>
          </a:xfrm>
          <a:prstGeom prst="rect">
            <a:avLst/>
          </a:prstGeom>
          <a:noFill/>
        </p:spPr>
        <p:txBody>
          <a:bodyPr wrap="square">
            <a:spAutoFit/>
          </a:bodyPr>
          <a:lstStyle/>
          <a:p>
            <a:pPr algn="just">
              <a:tabLst>
                <a:tab pos="382270" algn="l"/>
              </a:tabLst>
            </a:pPr>
            <a:r>
              <a:rPr lang="lt-LT" sz="1800" b="1" cap="all" dirty="0">
                <a:effectLst/>
                <a:latin typeface="Calibri" panose="020F0502020204030204" pitchFamily="34" charset="0"/>
                <a:ea typeface="Times New Roman" panose="02020603050405020304" pitchFamily="18" charset="0"/>
              </a:rPr>
              <a:t>2. MTI PARENGTIS IR BRANDA</a:t>
            </a:r>
          </a:p>
          <a:p>
            <a:pPr algn="just">
              <a:tabLst>
                <a:tab pos="382270" algn="l"/>
              </a:tabLst>
            </a:pPr>
            <a:r>
              <a:rPr lang="lt-LT" sz="1800" dirty="0">
                <a:effectLst/>
                <a:latin typeface="Calibri" panose="020F0502020204030204" pitchFamily="34" charset="0"/>
                <a:ea typeface="Times New Roman" panose="02020603050405020304" pitchFamily="18" charset="0"/>
              </a:rPr>
              <a:t>2.3. </a:t>
            </a:r>
            <a:r>
              <a:rPr lang="lt-LT" sz="1800" b="1" dirty="0">
                <a:effectLst/>
                <a:latin typeface="Calibri" panose="020F0502020204030204" pitchFamily="34" charset="0"/>
                <a:ea typeface="Times New Roman" panose="02020603050405020304" pitchFamily="18" charset="0"/>
              </a:rPr>
              <a:t>Turima įranga ir techninė infrastruktūra</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2.3.1. Trumpai aprašykite turimos įrangos ir techninės infrastruktūros (ar prieigos prie jos) pajėgumus, būtinus konkretiems MTI sprendiniams pasiekti</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2.3.2. Apibūdinkite, kokios yra MTI atvirosios prieigos prie duomenų, įrangos, paslaugų ir kitų išteklių apimtys ir pobūdis. Nurodykite MTI išteklių suteikimo naudotojams sąlygas ir apskaitos mechanizmą (arba jo metmenis). Jei tokia prieiga nėra sukurta, aprašykite kas numatyta daryti</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2.3.3. Apibūdinkite, kokia yra intelektinės nuosavybės apsaugos tvarka (institucijos (-ų) arba konsorciumo). Jei tvarkos nėra, aprašykite kas numatyta daryti</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6350" algn="just"/>
            <a:r>
              <a:rPr lang="lt-LT" sz="1800" i="1" dirty="0">
                <a:solidFill>
                  <a:srgbClr val="000000"/>
                </a:solidFill>
                <a:effectLst/>
                <a:latin typeface="Calibri" panose="020F0502020204030204" pitchFamily="34" charset="0"/>
                <a:ea typeface="Times New Roman" panose="02020603050405020304" pitchFamily="18" charset="0"/>
              </a:rPr>
              <a:t>(vertinama </a:t>
            </a:r>
            <a:r>
              <a:rPr lang="lt-LT" sz="1800" i="1" dirty="0">
                <a:effectLst/>
                <a:latin typeface="Calibri" panose="020F0502020204030204" pitchFamily="34" charset="0"/>
                <a:ea typeface="Times New Roman" panose="02020603050405020304" pitchFamily="18" charset="0"/>
              </a:rPr>
              <a:t>turimos įrangos ir techninės infrastruktūros (ar prieigos prie jos) kokybė; jos tinkamumas  ir pakankamumas užsibrėžtiems tikslams pasiekti; įvertinamas atvirosios prieigos prie duomenų, įrangos, paslaugų ir kitų išteklių suteikimo vartotojams sąlygų ir apskaitos mechanizmas (ar jo metmenys); intelektinės nuosavybės apsauga)</a:t>
            </a:r>
            <a:endParaRPr lang="en-US" sz="1800" i="1"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F9E47179-CB51-BD9C-2559-DAC8B8F8C951}"/>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19</a:t>
            </a:r>
            <a:endParaRPr lang="en-US" sz="1600" dirty="0"/>
          </a:p>
        </p:txBody>
      </p:sp>
    </p:spTree>
    <p:extLst>
      <p:ext uri="{BB962C8B-B14F-4D97-AF65-F5344CB8AC3E}">
        <p14:creationId xmlns:p14="http://schemas.microsoft.com/office/powerpoint/2010/main" val="1447323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t-LT" cap="none" dirty="0">
                <a:solidFill>
                  <a:schemeClr val="tx1"/>
                </a:solidFill>
                <a:latin typeface="+mn-lt"/>
              </a:rPr>
              <a:t>Turinys</a:t>
            </a:r>
          </a:p>
        </p:txBody>
      </p:sp>
      <p:sp>
        <p:nvSpPr>
          <p:cNvPr id="3" name="Rectangle 2"/>
          <p:cNvSpPr/>
          <p:nvPr/>
        </p:nvSpPr>
        <p:spPr>
          <a:xfrm>
            <a:off x="1657518" y="1634534"/>
            <a:ext cx="9436608" cy="4478149"/>
          </a:xfrm>
          <a:prstGeom prst="rect">
            <a:avLst/>
          </a:prstGeom>
        </p:spPr>
        <p:txBody>
          <a:bodyPr wrap="square">
            <a:spAutoFit/>
          </a:bodyPr>
          <a:lstStyle/>
          <a:p>
            <a:pPr marL="981075" indent="-623888">
              <a:spcBef>
                <a:spcPts val="300"/>
              </a:spcBef>
              <a:spcAft>
                <a:spcPts val="300"/>
              </a:spcAft>
              <a:buFont typeface="Wingdings" panose="05000000000000000000" pitchFamily="2" charset="2"/>
              <a:buChar char="q"/>
            </a:pPr>
            <a:r>
              <a:rPr lang="lt-LT" sz="2400" b="1" cap="none" spc="100" dirty="0">
                <a:solidFill>
                  <a:schemeClr val="tx1"/>
                </a:solidFill>
              </a:rPr>
              <a:t>Apie 2020 metų MTI kelrodį</a:t>
            </a:r>
          </a:p>
          <a:p>
            <a:pPr marL="981075" indent="-623888">
              <a:spcBef>
                <a:spcPts val="300"/>
              </a:spcBef>
              <a:spcAft>
                <a:spcPts val="300"/>
              </a:spcAft>
              <a:buFont typeface="Wingdings" panose="05000000000000000000" pitchFamily="2" charset="2"/>
              <a:buChar char="q"/>
            </a:pPr>
            <a:r>
              <a:rPr lang="lt-LT" sz="2400" b="1" cap="none" spc="100" dirty="0">
                <a:solidFill>
                  <a:schemeClr val="tx1"/>
                </a:solidFill>
              </a:rPr>
              <a:t>Teisinė terpė</a:t>
            </a:r>
          </a:p>
          <a:p>
            <a:pPr marL="981075" indent="-623888">
              <a:spcBef>
                <a:spcPts val="300"/>
              </a:spcBef>
              <a:spcAft>
                <a:spcPts val="300"/>
              </a:spcAft>
              <a:buFont typeface="Wingdings" panose="05000000000000000000" pitchFamily="2" charset="2"/>
              <a:buChar char="q"/>
            </a:pPr>
            <a:r>
              <a:rPr lang="lt-LT" sz="2400" b="1" cap="none" spc="100" dirty="0">
                <a:solidFill>
                  <a:schemeClr val="tx1"/>
                </a:solidFill>
              </a:rPr>
              <a:t>Lietuvos MTI kelrodžio sandara</a:t>
            </a:r>
          </a:p>
          <a:p>
            <a:pPr marL="981075" indent="-623888">
              <a:spcBef>
                <a:spcPts val="300"/>
              </a:spcBef>
              <a:spcAft>
                <a:spcPts val="300"/>
              </a:spcAft>
              <a:buFont typeface="Wingdings" panose="05000000000000000000" pitchFamily="2" charset="2"/>
              <a:buChar char="q"/>
            </a:pPr>
            <a:r>
              <a:rPr lang="lt-LT" sz="2400" b="1" cap="none" spc="100" dirty="0">
                <a:solidFill>
                  <a:schemeClr val="tx1"/>
                </a:solidFill>
              </a:rPr>
              <a:t>Nacionalinių MTI atrankos schema</a:t>
            </a:r>
          </a:p>
          <a:p>
            <a:pPr marL="981075" indent="-623888">
              <a:spcBef>
                <a:spcPts val="300"/>
              </a:spcBef>
              <a:spcAft>
                <a:spcPts val="300"/>
              </a:spcAft>
              <a:buFont typeface="Wingdings" panose="05000000000000000000" pitchFamily="2" charset="2"/>
              <a:buChar char="q"/>
            </a:pPr>
            <a:r>
              <a:rPr lang="lt-LT" sz="2400" b="1" cap="none" dirty="0">
                <a:solidFill>
                  <a:schemeClr val="tx1"/>
                </a:solidFill>
              </a:rPr>
              <a:t>Paraiškos ir vertinimo formų dermė</a:t>
            </a:r>
          </a:p>
          <a:p>
            <a:pPr marL="981075" indent="-623888">
              <a:spcBef>
                <a:spcPts val="300"/>
              </a:spcBef>
              <a:spcAft>
                <a:spcPts val="300"/>
              </a:spcAft>
              <a:buFont typeface="Wingdings" panose="05000000000000000000" pitchFamily="2" charset="2"/>
              <a:buChar char="q"/>
            </a:pPr>
            <a:r>
              <a:rPr lang="lt-LT" sz="2400" b="1" cap="none" dirty="0">
                <a:solidFill>
                  <a:schemeClr val="tx1"/>
                </a:solidFill>
              </a:rPr>
              <a:t>Slenkstinio vertinimo sistema</a:t>
            </a:r>
          </a:p>
          <a:p>
            <a:pPr marL="981075" indent="-623888">
              <a:spcBef>
                <a:spcPts val="300"/>
              </a:spcBef>
              <a:spcAft>
                <a:spcPts val="300"/>
              </a:spcAft>
              <a:buFont typeface="Wingdings" panose="05000000000000000000" pitchFamily="2" charset="2"/>
              <a:buChar char="q"/>
            </a:pPr>
            <a:r>
              <a:rPr lang="lt-LT" sz="2400" b="1" cap="none" dirty="0">
                <a:solidFill>
                  <a:schemeClr val="tx1"/>
                </a:solidFill>
              </a:rPr>
              <a:t>Slenkstinis vertinimas pagal kriterijus</a:t>
            </a:r>
          </a:p>
          <a:p>
            <a:pPr marL="981075" indent="-623888">
              <a:spcBef>
                <a:spcPts val="300"/>
              </a:spcBef>
              <a:spcAft>
                <a:spcPts val="300"/>
              </a:spcAft>
              <a:buFont typeface="Wingdings" panose="05000000000000000000" pitchFamily="2" charset="2"/>
              <a:buChar char="q"/>
            </a:pPr>
            <a:r>
              <a:rPr lang="lt-LT" sz="2400" b="1" cap="none" dirty="0">
                <a:solidFill>
                  <a:schemeClr val="tx1"/>
                </a:solidFill>
              </a:rPr>
              <a:t>Išsamiojo vertinimo sistema</a:t>
            </a:r>
          </a:p>
          <a:p>
            <a:pPr marL="981075" indent="-623888">
              <a:spcBef>
                <a:spcPts val="300"/>
              </a:spcBef>
              <a:spcAft>
                <a:spcPts val="300"/>
              </a:spcAft>
              <a:buFont typeface="Wingdings" panose="05000000000000000000" pitchFamily="2" charset="2"/>
              <a:buChar char="q"/>
            </a:pPr>
            <a:r>
              <a:rPr lang="lt-LT" sz="2400" b="1" cap="none" dirty="0">
                <a:solidFill>
                  <a:schemeClr val="tx1"/>
                </a:solidFill>
              </a:rPr>
              <a:t>Išsamusis vertinimas pagal kriterijus</a:t>
            </a:r>
          </a:p>
          <a:p>
            <a:pPr marL="981075" indent="-623888">
              <a:spcBef>
                <a:spcPts val="300"/>
              </a:spcBef>
              <a:spcAft>
                <a:spcPts val="300"/>
              </a:spcAft>
              <a:buFont typeface="Wingdings" panose="05000000000000000000" pitchFamily="2" charset="2"/>
              <a:buChar char="q"/>
            </a:pPr>
            <a:r>
              <a:rPr lang="lt-LT" sz="2400" b="1" dirty="0"/>
              <a:t>Svarbu žinoti</a:t>
            </a:r>
          </a:p>
        </p:txBody>
      </p:sp>
      <p:sp>
        <p:nvSpPr>
          <p:cNvPr id="4" name="Rectangle 3">
            <a:extLst>
              <a:ext uri="{FF2B5EF4-FFF2-40B4-BE49-F238E27FC236}">
                <a16:creationId xmlns:a16="http://schemas.microsoft.com/office/drawing/2014/main" id="{91929278-F1CF-551B-8228-D9F496804A65}"/>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2</a:t>
            </a:r>
            <a:endParaRPr lang="en-US" sz="1600" dirty="0"/>
          </a:p>
        </p:txBody>
      </p:sp>
    </p:spTree>
    <p:extLst>
      <p:ext uri="{BB962C8B-B14F-4D97-AF65-F5344CB8AC3E}">
        <p14:creationId xmlns:p14="http://schemas.microsoft.com/office/powerpoint/2010/main" val="17686158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B04EBEE-AEDF-768B-17A9-E61D6BBD7A93}"/>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Vertinimas pagal kriterijus (7)</a:t>
            </a:r>
          </a:p>
        </p:txBody>
      </p:sp>
      <p:sp>
        <p:nvSpPr>
          <p:cNvPr id="6" name="TextBox 5">
            <a:extLst>
              <a:ext uri="{FF2B5EF4-FFF2-40B4-BE49-F238E27FC236}">
                <a16:creationId xmlns:a16="http://schemas.microsoft.com/office/drawing/2014/main" id="{745F2BEA-88D7-AC91-01FA-229B6AAB2B06}"/>
              </a:ext>
            </a:extLst>
          </p:cNvPr>
          <p:cNvSpPr txBox="1"/>
          <p:nvPr/>
        </p:nvSpPr>
        <p:spPr>
          <a:xfrm>
            <a:off x="1059365" y="2135213"/>
            <a:ext cx="10437541" cy="2862322"/>
          </a:xfrm>
          <a:prstGeom prst="rect">
            <a:avLst/>
          </a:prstGeom>
          <a:noFill/>
        </p:spPr>
        <p:txBody>
          <a:bodyPr wrap="square">
            <a:spAutoFit/>
          </a:bodyPr>
          <a:lstStyle/>
          <a:p>
            <a:pPr indent="-17780" algn="just">
              <a:tabLst>
                <a:tab pos="382270" algn="l"/>
              </a:tabLst>
            </a:pPr>
            <a:r>
              <a:rPr lang="lt-LT" sz="1800" b="1" dirty="0">
                <a:effectLst/>
                <a:latin typeface="Calibri" panose="020F0502020204030204" pitchFamily="34" charset="0"/>
                <a:ea typeface="Times New Roman" panose="02020603050405020304" pitchFamily="18" charset="0"/>
              </a:rPr>
              <a:t>3. MTI ĮGYVENDINAMUMAS (VALDYMAS)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3.1. </a:t>
            </a:r>
            <a:r>
              <a:rPr lang="lt-LT" sz="1800" b="1" dirty="0">
                <a:effectLst/>
                <a:latin typeface="Calibri" panose="020F0502020204030204" pitchFamily="34" charset="0"/>
                <a:ea typeface="Times New Roman" panose="02020603050405020304" pitchFamily="18" charset="0"/>
              </a:rPr>
              <a:t>Strateginio veiklos plano pagrįstumas ir tinkamumas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Pateikite (galite kaip priedą) MTI strateginį veiklos planą arba, jei jo neturite, pakomentuokite MTI strateginės veiklos kryptis ir prioritetus. Nurodykite siektinus tarpinius ir galutinius (numatyto periodo) veiklos rezultatus ir jų atitiktį MTI tikslams. Pakomentuokite, kaip numatoma vykdyti rodiklių stebėseną</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i="1" dirty="0">
                <a:solidFill>
                  <a:srgbClr val="000000"/>
                </a:solidFill>
                <a:effectLst/>
                <a:latin typeface="Calibri" panose="020F0502020204030204" pitchFamily="34" charset="0"/>
                <a:ea typeface="Times New Roman" panose="02020603050405020304" pitchFamily="18" charset="0"/>
              </a:rPr>
              <a:t>(v</a:t>
            </a:r>
            <a:r>
              <a:rPr lang="lt-LT" sz="1800" i="1" dirty="0">
                <a:effectLst/>
                <a:latin typeface="Calibri" panose="020F0502020204030204" pitchFamily="34" charset="0"/>
                <a:ea typeface="Times New Roman" panose="02020603050405020304" pitchFamily="18" charset="0"/>
              </a:rPr>
              <a:t>ertinama, ar strateginiame veiklos plane numatyti siektini rodikliai atitinka esamą arba numatoma parengti MTI strategiją; ar MTI veiklos tarpiniai bei galutiniai rezultatai, rodikliai (jų stebėsena) atitinka MTI tikslą)</a:t>
            </a:r>
            <a:endParaRPr lang="en-US" sz="1800" i="1"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E3AE677D-8C4E-7472-68AE-CA1EE35319FC}"/>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20</a:t>
            </a:r>
            <a:endParaRPr lang="en-US" sz="1600" dirty="0"/>
          </a:p>
        </p:txBody>
      </p:sp>
    </p:spTree>
    <p:extLst>
      <p:ext uri="{BB962C8B-B14F-4D97-AF65-F5344CB8AC3E}">
        <p14:creationId xmlns:p14="http://schemas.microsoft.com/office/powerpoint/2010/main" val="3521623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BBE4569-97C2-2344-BB50-363C091C18AD}"/>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Vertinimas pagal kriterijus (8)</a:t>
            </a:r>
          </a:p>
        </p:txBody>
      </p:sp>
      <p:sp>
        <p:nvSpPr>
          <p:cNvPr id="6" name="TextBox 5">
            <a:extLst>
              <a:ext uri="{FF2B5EF4-FFF2-40B4-BE49-F238E27FC236}">
                <a16:creationId xmlns:a16="http://schemas.microsoft.com/office/drawing/2014/main" id="{10E10AF1-0662-B2AB-9847-300C9F59ED54}"/>
              </a:ext>
            </a:extLst>
          </p:cNvPr>
          <p:cNvSpPr txBox="1"/>
          <p:nvPr/>
        </p:nvSpPr>
        <p:spPr>
          <a:xfrm>
            <a:off x="1059365" y="1676897"/>
            <a:ext cx="10437541" cy="4247317"/>
          </a:xfrm>
          <a:prstGeom prst="rect">
            <a:avLst/>
          </a:prstGeom>
          <a:noFill/>
        </p:spPr>
        <p:txBody>
          <a:bodyPr wrap="square">
            <a:spAutoFit/>
          </a:bodyPr>
          <a:lstStyle/>
          <a:p>
            <a:pPr indent="-17780" algn="just">
              <a:tabLst>
                <a:tab pos="382270" algn="l"/>
              </a:tabLst>
            </a:pPr>
            <a:r>
              <a:rPr lang="lt-LT" sz="1800" b="1" dirty="0">
                <a:effectLst/>
                <a:latin typeface="Calibri" panose="020F0502020204030204" pitchFamily="34" charset="0"/>
                <a:ea typeface="Times New Roman" panose="02020603050405020304" pitchFamily="18" charset="0"/>
              </a:rPr>
              <a:t>3. MTI ĮGYVENDINAMUMAS (VALDYMAS)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endParaRPr lang="lt-LT" sz="1800" dirty="0">
              <a:effectLst/>
              <a:latin typeface="Calibri" panose="020F0502020204030204" pitchFamily="34"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3.2. </a:t>
            </a:r>
            <a:r>
              <a:rPr lang="lt-LT" sz="1800" b="1" dirty="0">
                <a:effectLst/>
                <a:latin typeface="Calibri" panose="020F0502020204030204" pitchFamily="34" charset="0"/>
                <a:ea typeface="Times New Roman" panose="02020603050405020304" pitchFamily="18" charset="0"/>
              </a:rPr>
              <a:t>Finansinio plano pagrįstumas</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indent="-17780" algn="just">
              <a:tabLst>
                <a:tab pos="382270" algn="l"/>
              </a:tabLst>
            </a:pPr>
            <a:r>
              <a:rPr lang="lt-LT" sz="1800" dirty="0">
                <a:effectLst/>
                <a:latin typeface="Calibri" panose="020F0502020204030204" pitchFamily="34" charset="0"/>
                <a:ea typeface="Times New Roman" panose="02020603050405020304" pitchFamily="18" charset="0"/>
              </a:rPr>
              <a:t>Pateikite (galite kaip priedą) MTI finansinį veiklos planą (ne trumpesnį kaip 4 metų) arba, jei jo neturite, pakomentuokite numatomo finansinio veiklos plano atitiktį MTI tikslui ir suplanuotoms veikloms. Nurodykite galimus finansavimo šaltinius (pvz., savarankiškai kaupiamos pajamos iš paslaugų, licencijavimo veiklos, įnašai natūra (</a:t>
            </a:r>
            <a:r>
              <a:rPr lang="lt-LT" sz="1800" i="1" dirty="0" err="1">
                <a:effectLst/>
                <a:latin typeface="Calibri" panose="020F0502020204030204" pitchFamily="34" charset="0"/>
                <a:ea typeface="Times New Roman" panose="02020603050405020304" pitchFamily="18" charset="0"/>
              </a:rPr>
              <a:t>in-kind</a:t>
            </a:r>
            <a:r>
              <a:rPr lang="lt-LT" sz="1800" dirty="0">
                <a:effectLst/>
                <a:latin typeface="Calibri" panose="020F0502020204030204" pitchFamily="34" charset="0"/>
                <a:ea typeface="Times New Roman" panose="02020603050405020304" pitchFamily="18" charset="0"/>
              </a:rPr>
              <a:t>)). Pagrįskite numatomų išlaidų personalui, įrangos (įskaitant programinę) įsigijimo ir eksploatavimo išlaidų būtinumą</a:t>
            </a:r>
            <a:endParaRPr lang="en-US" sz="1800" dirty="0">
              <a:effectLst/>
              <a:latin typeface="Times New Roman" panose="02020603050405020304" pitchFamily="18" charset="0"/>
              <a:ea typeface="Times New Roman" panose="02020603050405020304" pitchFamily="18" charset="0"/>
            </a:endParaRPr>
          </a:p>
          <a:p>
            <a:pPr indent="-17780">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96520" indent="-96520"/>
            <a:r>
              <a:rPr lang="lt-LT" sz="1800" i="1" dirty="0">
                <a:solidFill>
                  <a:srgbClr val="000000"/>
                </a:solidFill>
                <a:effectLst/>
                <a:latin typeface="Calibri" panose="020F0502020204030204" pitchFamily="34" charset="0"/>
                <a:ea typeface="Times New Roman" panose="02020603050405020304" pitchFamily="18" charset="0"/>
              </a:rPr>
              <a:t>(v</a:t>
            </a:r>
            <a:r>
              <a:rPr lang="lt-LT" sz="1800" i="1" dirty="0">
                <a:effectLst/>
                <a:latin typeface="Calibri" panose="020F0502020204030204" pitchFamily="34" charset="0"/>
                <a:ea typeface="Times New Roman" panose="02020603050405020304" pitchFamily="18" charset="0"/>
              </a:rPr>
              <a:t>ertinant finansinio plano pagrįstumą analizuojama:</a:t>
            </a:r>
            <a:endParaRPr lang="en-US" sz="1800" i="1" dirty="0">
              <a:effectLst/>
              <a:latin typeface="Times New Roman" panose="02020603050405020304" pitchFamily="18" charset="0"/>
              <a:ea typeface="Times New Roman" panose="02020603050405020304" pitchFamily="18" charset="0"/>
            </a:endParaRPr>
          </a:p>
          <a:p>
            <a:pPr marL="714375" lvl="0" indent="-268288">
              <a:buFont typeface="Wingdings" panose="05000000000000000000" pitchFamily="2" charset="2"/>
              <a:buChar char=""/>
            </a:pPr>
            <a:r>
              <a:rPr lang="lt-LT" sz="1800" i="1" dirty="0">
                <a:effectLst/>
                <a:latin typeface="Calibri" panose="020F0502020204030204" pitchFamily="34" charset="0"/>
                <a:ea typeface="Times New Roman" panose="02020603050405020304" pitchFamily="18" charset="0"/>
              </a:rPr>
              <a:t>finansinio veiklos plano atitiktis išsikeltam tikslui ir suplanuotoms veikloms; </a:t>
            </a:r>
            <a:endParaRPr lang="en-US" sz="1800" i="1" dirty="0">
              <a:effectLst/>
              <a:latin typeface="Times New Roman" panose="02020603050405020304" pitchFamily="18" charset="0"/>
              <a:ea typeface="Times New Roman" panose="02020603050405020304" pitchFamily="18" charset="0"/>
            </a:endParaRPr>
          </a:p>
          <a:p>
            <a:pPr marL="714375" lvl="0" indent="-268288">
              <a:buFont typeface="Wingdings" panose="05000000000000000000" pitchFamily="2" charset="2"/>
              <a:buChar char=""/>
            </a:pPr>
            <a:r>
              <a:rPr lang="lt-LT" sz="1800" i="1" dirty="0">
                <a:effectLst/>
                <a:latin typeface="Calibri" panose="020F0502020204030204" pitchFamily="34" charset="0"/>
                <a:ea typeface="Times New Roman" panose="02020603050405020304" pitchFamily="18" charset="0"/>
              </a:rPr>
              <a:t>plane nurodyti finansavimo šaltiniai ir jų pagrįstumas; </a:t>
            </a:r>
            <a:endParaRPr lang="en-US" sz="1800" i="1" dirty="0">
              <a:effectLst/>
              <a:latin typeface="Times New Roman" panose="02020603050405020304" pitchFamily="18" charset="0"/>
              <a:ea typeface="Times New Roman" panose="02020603050405020304" pitchFamily="18" charset="0"/>
            </a:endParaRPr>
          </a:p>
          <a:p>
            <a:pPr marL="714375" lvl="0" indent="-268288">
              <a:buFont typeface="Wingdings" panose="05000000000000000000" pitchFamily="2" charset="2"/>
              <a:buChar char=""/>
            </a:pPr>
            <a:r>
              <a:rPr lang="lt-LT" sz="1800" i="1" dirty="0">
                <a:effectLst/>
                <a:latin typeface="Calibri" panose="020F0502020204030204" pitchFamily="34" charset="0"/>
                <a:ea typeface="Times New Roman" panose="02020603050405020304" pitchFamily="18" charset="0"/>
              </a:rPr>
              <a:t>numatytos savarankiškai kaupiamos pajamos iš paslaugų, licencijavimo veiklos, įnašų natūra (</a:t>
            </a:r>
            <a:r>
              <a:rPr lang="lt-LT" sz="1800" i="1" dirty="0" err="1">
                <a:effectLst/>
                <a:latin typeface="Calibri" panose="020F0502020204030204" pitchFamily="34" charset="0"/>
                <a:ea typeface="Times New Roman" panose="02020603050405020304" pitchFamily="18" charset="0"/>
              </a:rPr>
              <a:t>in-kind</a:t>
            </a:r>
            <a:r>
              <a:rPr lang="lt-LT" sz="1800" i="1" dirty="0">
                <a:effectLst/>
                <a:latin typeface="Calibri" panose="020F0502020204030204" pitchFamily="34" charset="0"/>
                <a:ea typeface="Times New Roman" panose="02020603050405020304" pitchFamily="18" charset="0"/>
              </a:rPr>
              <a:t>); </a:t>
            </a:r>
            <a:endParaRPr lang="en-US" sz="1800" i="1" dirty="0">
              <a:effectLst/>
              <a:latin typeface="Times New Roman" panose="02020603050405020304" pitchFamily="18" charset="0"/>
              <a:ea typeface="Times New Roman" panose="02020603050405020304" pitchFamily="18" charset="0"/>
            </a:endParaRPr>
          </a:p>
          <a:p>
            <a:pPr marL="714375" lvl="0" indent="-268288" algn="just">
              <a:buFont typeface="Wingdings" panose="05000000000000000000" pitchFamily="2" charset="2"/>
              <a:buChar char=""/>
            </a:pPr>
            <a:r>
              <a:rPr lang="lt-LT" sz="1800" i="1" dirty="0">
                <a:effectLst/>
                <a:latin typeface="Calibri" panose="020F0502020204030204" pitchFamily="34" charset="0"/>
                <a:ea typeface="Times New Roman" panose="02020603050405020304" pitchFamily="18" charset="0"/>
              </a:rPr>
              <a:t>išlaidų personalui, įrangos (įskaitant programinę) įsigijimui ir eksploatavimo išlaidų pagrįstumas)</a:t>
            </a:r>
            <a:endParaRPr lang="en-US" sz="1800" i="1"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CD89DC24-F0A2-EB01-D891-86BB41021406}"/>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21</a:t>
            </a:r>
            <a:endParaRPr lang="en-US" sz="1600" dirty="0"/>
          </a:p>
        </p:txBody>
      </p:sp>
    </p:spTree>
    <p:extLst>
      <p:ext uri="{BB962C8B-B14F-4D97-AF65-F5344CB8AC3E}">
        <p14:creationId xmlns:p14="http://schemas.microsoft.com/office/powerpoint/2010/main" val="3152449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D27878-422E-3310-57C1-C16F040DF532}"/>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Vertinimas pagal kriterijus (9)</a:t>
            </a:r>
          </a:p>
        </p:txBody>
      </p:sp>
      <p:sp>
        <p:nvSpPr>
          <p:cNvPr id="6" name="TextBox 5">
            <a:extLst>
              <a:ext uri="{FF2B5EF4-FFF2-40B4-BE49-F238E27FC236}">
                <a16:creationId xmlns:a16="http://schemas.microsoft.com/office/drawing/2014/main" id="{07D693D4-B861-2DE4-7340-09DDA3AFA12E}"/>
              </a:ext>
            </a:extLst>
          </p:cNvPr>
          <p:cNvSpPr txBox="1"/>
          <p:nvPr/>
        </p:nvSpPr>
        <p:spPr>
          <a:xfrm>
            <a:off x="1059365" y="1702103"/>
            <a:ext cx="10448693" cy="4247317"/>
          </a:xfrm>
          <a:prstGeom prst="rect">
            <a:avLst/>
          </a:prstGeom>
          <a:noFill/>
        </p:spPr>
        <p:txBody>
          <a:bodyPr wrap="square">
            <a:spAutoFit/>
          </a:bodyPr>
          <a:lstStyle/>
          <a:p>
            <a:pPr indent="-17780">
              <a:tabLst>
                <a:tab pos="382270" algn="l"/>
              </a:tabLst>
            </a:pPr>
            <a:r>
              <a:rPr lang="lt-LT" sz="1800" b="1" dirty="0">
                <a:effectLst/>
                <a:latin typeface="Calibri" panose="020F0502020204030204" pitchFamily="34" charset="0"/>
                <a:ea typeface="Times New Roman" panose="02020603050405020304" pitchFamily="18" charset="0"/>
              </a:rPr>
              <a:t>3. MTI ĮGYVENDINAMUMAS (VALDYMAS)</a:t>
            </a:r>
            <a:endParaRPr lang="en-US" sz="1800" dirty="0">
              <a:effectLst/>
              <a:latin typeface="Times New Roman" panose="02020603050405020304" pitchFamily="18" charset="0"/>
              <a:ea typeface="Times New Roman" panose="02020603050405020304" pitchFamily="18" charset="0"/>
            </a:endParaRPr>
          </a:p>
          <a:p>
            <a:pPr indent="-17780">
              <a:tabLst>
                <a:tab pos="382270" algn="l"/>
              </a:tabLst>
            </a:pPr>
            <a:endParaRPr lang="lt-LT" dirty="0">
              <a:latin typeface="Calibri" panose="020F0502020204030204" pitchFamily="34" charset="0"/>
              <a:ea typeface="Times New Roman" panose="02020603050405020304" pitchFamily="18" charset="0"/>
            </a:endParaRPr>
          </a:p>
          <a:p>
            <a:pPr indent="-17780">
              <a:tabLst>
                <a:tab pos="382270" algn="l"/>
              </a:tabLst>
            </a:pPr>
            <a:r>
              <a:rPr lang="lt-LT" sz="1800" dirty="0">
                <a:effectLst/>
                <a:latin typeface="Calibri" panose="020F0502020204030204" pitchFamily="34" charset="0"/>
                <a:ea typeface="Times New Roman" panose="02020603050405020304" pitchFamily="18" charset="0"/>
              </a:rPr>
              <a:t>3.3. </a:t>
            </a:r>
            <a:r>
              <a:rPr lang="lt-LT" sz="1800" b="1" dirty="0">
                <a:effectLst/>
                <a:latin typeface="Calibri" panose="020F0502020204030204" pitchFamily="34" charset="0"/>
                <a:ea typeface="Times New Roman" panose="02020603050405020304" pitchFamily="18" charset="0"/>
              </a:rPr>
              <a:t>Ryšiai su verslo ir socialiniais partneriais</a:t>
            </a:r>
            <a:endParaRPr lang="en-US" sz="1800" dirty="0">
              <a:effectLst/>
              <a:latin typeface="Times New Roman" panose="02020603050405020304" pitchFamily="18" charset="0"/>
              <a:ea typeface="Times New Roman" panose="02020603050405020304" pitchFamily="18" charset="0"/>
            </a:endParaRPr>
          </a:p>
          <a:p>
            <a:pPr indent="-17780">
              <a:tabLst>
                <a:tab pos="382270" algn="l"/>
              </a:tabLst>
            </a:pPr>
            <a:r>
              <a:rPr lang="lt-LT"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3.3.1. Pakomentuokite, kaip MTI sukuria sąlygas įtraukti aukšto lygio mokslininkus, verslo, viešojo, nevyriausybinio sektoriaus atstovus ir kitus dalyvius; taip pat, kaip sukuriamos prielaidos jungtiniams moksliniams tyrimams</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3.3.2. Išvardykite MTI galutinius naudotojus (MTI paslaugos gavėjus); ar yra numatyti veiksmai, kad būtų išplėstas jų ratas?</a:t>
            </a:r>
            <a:endParaRPr lang="en-US" sz="1800" dirty="0">
              <a:effectLst/>
              <a:latin typeface="Times New Roman" panose="02020603050405020304" pitchFamily="18" charset="0"/>
              <a:ea typeface="Times New Roman" panose="02020603050405020304" pitchFamily="18" charset="0"/>
            </a:endParaRPr>
          </a:p>
          <a:p>
            <a:pPr algn="just">
              <a:tabLst>
                <a:tab pos="382270" algn="l"/>
              </a:tabLst>
            </a:pP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i="1" dirty="0">
                <a:effectLst/>
                <a:latin typeface="Calibri" panose="020F0502020204030204" pitchFamily="34" charset="0"/>
                <a:ea typeface="Times New Roman" panose="02020603050405020304" pitchFamily="18" charset="0"/>
              </a:rPr>
              <a:t>(vertinama </a:t>
            </a:r>
            <a:r>
              <a:rPr lang="lt-LT" sz="1800" i="1" dirty="0">
                <a:solidFill>
                  <a:srgbClr val="000000"/>
                </a:solidFill>
                <a:effectLst/>
                <a:latin typeface="Calibri" panose="020F0502020204030204" pitchFamily="34" charset="0"/>
                <a:ea typeface="Times New Roman" panose="02020603050405020304" pitchFamily="18" charset="0"/>
              </a:rPr>
              <a:t>ar MTI sukuria sąlygas įtraukti aukšto lygio mokslininkus, verslo, viešojo, nevyriausybinio sektoriaus atstovus ir kitus dalyvius, ir suteikia pagrindą jungtiniams moksliniams tyrimams; </a:t>
            </a:r>
            <a:r>
              <a:rPr lang="lt-LT" sz="1800" i="1" dirty="0">
                <a:effectLst/>
                <a:latin typeface="Calibri" panose="020F0502020204030204" pitchFamily="34" charset="0"/>
                <a:ea typeface="Aptos" panose="020B0004020202020204" pitchFamily="34" charset="0"/>
              </a:rPr>
              <a:t> kiek platus galutinių naudotojų (MTI paslaugos gavėjų) ratas</a:t>
            </a:r>
            <a:r>
              <a:rPr lang="lt-LT" sz="1800" i="1" dirty="0">
                <a:solidFill>
                  <a:srgbClr val="000000"/>
                </a:solidFill>
                <a:effectLst/>
                <a:latin typeface="Calibri" panose="020F0502020204030204" pitchFamily="34" charset="0"/>
                <a:ea typeface="Times New Roman" panose="02020603050405020304" pitchFamily="18" charset="0"/>
              </a:rPr>
              <a:t>)</a:t>
            </a:r>
            <a:endParaRPr lang="en-US" sz="1800" i="1" dirty="0">
              <a:effectLst/>
              <a:latin typeface="Times New Roman" panose="02020603050405020304" pitchFamily="18" charset="0"/>
              <a:ea typeface="Times New Roman" panose="02020603050405020304" pitchFamily="18" charset="0"/>
            </a:endParaRPr>
          </a:p>
          <a:p>
            <a:r>
              <a:rPr lang="lt-LT" sz="1800" i="1" dirty="0">
                <a:effectLst/>
                <a:latin typeface="Calibri" panose="020F0502020204030204" pitchFamily="34" charset="0"/>
                <a:ea typeface="Times New Roman" panose="02020603050405020304" pitchFamily="18" charset="0"/>
              </a:rPr>
              <a:t> </a:t>
            </a:r>
            <a:endParaRPr lang="en-US" sz="1800" i="1"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C0A3C6F6-0E85-11D0-B5DC-6B0817740597}"/>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22</a:t>
            </a:r>
            <a:endParaRPr lang="en-US" sz="1600" dirty="0"/>
          </a:p>
        </p:txBody>
      </p:sp>
    </p:spTree>
    <p:extLst>
      <p:ext uri="{BB962C8B-B14F-4D97-AF65-F5344CB8AC3E}">
        <p14:creationId xmlns:p14="http://schemas.microsoft.com/office/powerpoint/2010/main" val="1813013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EF454-2EDE-3F74-2253-FF55C9774BE0}"/>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Svarbu žinoti</a:t>
            </a:r>
          </a:p>
        </p:txBody>
      </p:sp>
      <p:sp>
        <p:nvSpPr>
          <p:cNvPr id="4" name="TextBox 3">
            <a:extLst>
              <a:ext uri="{FF2B5EF4-FFF2-40B4-BE49-F238E27FC236}">
                <a16:creationId xmlns:a16="http://schemas.microsoft.com/office/drawing/2014/main" id="{21605863-4669-88F0-2CED-99BFD7335085}"/>
              </a:ext>
            </a:extLst>
          </p:cNvPr>
          <p:cNvSpPr txBox="1"/>
          <p:nvPr/>
        </p:nvSpPr>
        <p:spPr>
          <a:xfrm>
            <a:off x="1483113" y="2228385"/>
            <a:ext cx="6266986" cy="3168240"/>
          </a:xfrm>
          <a:prstGeom prst="rect">
            <a:avLst/>
          </a:prstGeom>
          <a:noFill/>
        </p:spPr>
        <p:txBody>
          <a:bodyPr wrap="square">
            <a:spAutoFit/>
          </a:bodyPr>
          <a:lstStyle/>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06-14 – skelbiamas kvietimas teikti paraiškas</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07-0</a:t>
            </a:r>
            <a:r>
              <a:rPr lang="en-US" dirty="0">
                <a:effectLst/>
                <a:ea typeface="Calibri" panose="020F0502020204030204" pitchFamily="34" charset="0"/>
                <a:cs typeface="Times New Roman" panose="02020603050405020304" pitchFamily="18" charset="0"/>
              </a:rPr>
              <a:t>1</a:t>
            </a:r>
            <a:r>
              <a:rPr lang="lt-LT" dirty="0">
                <a:effectLst/>
                <a:ea typeface="Calibri" panose="020F0502020204030204" pitchFamily="34" charset="0"/>
                <a:cs typeface="Times New Roman" panose="02020603050405020304" pitchFamily="18" charset="0"/>
              </a:rPr>
              <a:t> – organizuojamas viešas renginys</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07-15 – rengėjai pateikia trumpas anotacijas</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08-16 – kvietimo teikti paraiškas pabaiga</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08-30 – slenkstinio vertinimo pabaiga</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09-30 – išsamiojo vertinimo pabaiga</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10-10 – viešas kelrodžio projekto svarstymas</a:t>
            </a:r>
            <a:endParaRPr lang="en-US" dirty="0">
              <a:effectLst/>
              <a:ea typeface="Calibri" panose="020F0502020204030204" pitchFamily="34" charset="0"/>
              <a:cs typeface="Times New Roman" panose="02020603050405020304" pitchFamily="18" charset="0"/>
            </a:endParaRPr>
          </a:p>
          <a:p>
            <a:pPr>
              <a:lnSpc>
                <a:spcPct val="107000"/>
              </a:lnSpc>
              <a:spcAft>
                <a:spcPts val="800"/>
              </a:spcAft>
              <a:tabLst>
                <a:tab pos="3744595" algn="l"/>
              </a:tabLst>
            </a:pPr>
            <a:r>
              <a:rPr lang="lt-LT" dirty="0">
                <a:effectLst/>
                <a:ea typeface="Calibri" panose="020F0502020204030204" pitchFamily="34" charset="0"/>
                <a:cs typeface="Times New Roman" panose="02020603050405020304" pitchFamily="18" charset="0"/>
              </a:rPr>
              <a:t>10-15 – kelrodžio tvirtinimas</a:t>
            </a:r>
            <a:endParaRPr lang="en-US" dirty="0">
              <a:effectLst/>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9CFC579A-CCF8-5467-2F53-C9737ADB5C10}"/>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23</a:t>
            </a:r>
            <a:endParaRPr lang="en-US" sz="1600" dirty="0"/>
          </a:p>
        </p:txBody>
      </p:sp>
      <p:sp>
        <p:nvSpPr>
          <p:cNvPr id="7" name="TextBox 6">
            <a:extLst>
              <a:ext uri="{FF2B5EF4-FFF2-40B4-BE49-F238E27FC236}">
                <a16:creationId xmlns:a16="http://schemas.microsoft.com/office/drawing/2014/main" id="{446D201B-909A-FEC4-074D-10BF1A547E40}"/>
              </a:ext>
            </a:extLst>
          </p:cNvPr>
          <p:cNvSpPr txBox="1"/>
          <p:nvPr/>
        </p:nvSpPr>
        <p:spPr>
          <a:xfrm>
            <a:off x="1533295" y="1660860"/>
            <a:ext cx="2391935" cy="369332"/>
          </a:xfrm>
          <a:prstGeom prst="rect">
            <a:avLst/>
          </a:prstGeom>
          <a:noFill/>
        </p:spPr>
        <p:txBody>
          <a:bodyPr wrap="square">
            <a:spAutoFit/>
          </a:bodyPr>
          <a:lstStyle/>
          <a:p>
            <a:r>
              <a:rPr lang="lt-LT" dirty="0">
                <a:effectLst/>
                <a:ea typeface="Calibri" panose="020F0502020204030204" pitchFamily="34" charset="0"/>
                <a:cs typeface="Times New Roman" panose="02020603050405020304" pitchFamily="18" charset="0"/>
              </a:rPr>
              <a:t>Svarbios datos</a:t>
            </a:r>
            <a:endParaRPr lang="en-US" dirty="0"/>
          </a:p>
        </p:txBody>
      </p:sp>
      <p:sp>
        <p:nvSpPr>
          <p:cNvPr id="8" name="TextBox 7">
            <a:extLst>
              <a:ext uri="{FF2B5EF4-FFF2-40B4-BE49-F238E27FC236}">
                <a16:creationId xmlns:a16="http://schemas.microsoft.com/office/drawing/2014/main" id="{23D14EFD-733C-2413-3ABD-C2C3FFB3EA1A}"/>
              </a:ext>
            </a:extLst>
          </p:cNvPr>
          <p:cNvSpPr txBox="1"/>
          <p:nvPr/>
        </p:nvSpPr>
        <p:spPr>
          <a:xfrm>
            <a:off x="7750099" y="2526837"/>
            <a:ext cx="2391935" cy="369332"/>
          </a:xfrm>
          <a:prstGeom prst="rect">
            <a:avLst/>
          </a:prstGeom>
          <a:noFill/>
        </p:spPr>
        <p:txBody>
          <a:bodyPr wrap="square">
            <a:spAutoFit/>
          </a:bodyPr>
          <a:lstStyle/>
          <a:p>
            <a:r>
              <a:rPr lang="lt-LT" dirty="0">
                <a:effectLst/>
                <a:ea typeface="Calibri" panose="020F0502020204030204" pitchFamily="34" charset="0"/>
                <a:cs typeface="Times New Roman" panose="02020603050405020304" pitchFamily="18" charset="0"/>
              </a:rPr>
              <a:t>Iškilus klausimams:</a:t>
            </a:r>
            <a:endParaRPr lang="en-US" dirty="0"/>
          </a:p>
        </p:txBody>
      </p:sp>
      <p:sp>
        <p:nvSpPr>
          <p:cNvPr id="10" name="TextBox 9">
            <a:extLst>
              <a:ext uri="{FF2B5EF4-FFF2-40B4-BE49-F238E27FC236}">
                <a16:creationId xmlns:a16="http://schemas.microsoft.com/office/drawing/2014/main" id="{7363B6D7-3E05-E355-1E0C-F52687ECD2AF}"/>
              </a:ext>
            </a:extLst>
          </p:cNvPr>
          <p:cNvSpPr txBox="1"/>
          <p:nvPr/>
        </p:nvSpPr>
        <p:spPr>
          <a:xfrm>
            <a:off x="6699095" y="3257524"/>
            <a:ext cx="4898173" cy="646331"/>
          </a:xfrm>
          <a:prstGeom prst="rect">
            <a:avLst/>
          </a:prstGeom>
          <a:noFill/>
        </p:spPr>
        <p:txBody>
          <a:bodyPr wrap="square">
            <a:spAutoFit/>
          </a:bodyPr>
          <a:lstStyle/>
          <a:p>
            <a:r>
              <a:rPr lang="en-US" dirty="0"/>
              <a:t>+370 676 16 779	</a:t>
            </a:r>
            <a:r>
              <a:rPr lang="en-US" dirty="0">
                <a:hlinkClick r:id="rId2"/>
              </a:rPr>
              <a:t>indre.nazarenko@lmt.lt</a:t>
            </a:r>
            <a:endParaRPr lang="lt-LT" dirty="0"/>
          </a:p>
          <a:p>
            <a:r>
              <a:rPr lang="en-US" dirty="0"/>
              <a:t>+370 676 41 304	</a:t>
            </a:r>
            <a:r>
              <a:rPr lang="en-US" dirty="0">
                <a:hlinkClick r:id="rId3"/>
              </a:rPr>
              <a:t>eugenijus.stumbrys@lmt.lt</a:t>
            </a:r>
            <a:r>
              <a:rPr lang="lt-LT" dirty="0"/>
              <a:t> </a:t>
            </a:r>
            <a:r>
              <a:rPr lang="en-US" dirty="0"/>
              <a:t>	</a:t>
            </a:r>
          </a:p>
        </p:txBody>
      </p:sp>
    </p:spTree>
    <p:extLst>
      <p:ext uri="{BB962C8B-B14F-4D97-AF65-F5344CB8AC3E}">
        <p14:creationId xmlns:p14="http://schemas.microsoft.com/office/powerpoint/2010/main" val="1067202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BCA332A-DDE3-8FD3-E0EB-64E24416260B}"/>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Apie 2020 metų MTI kelrodį</a:t>
            </a:r>
          </a:p>
        </p:txBody>
      </p:sp>
      <p:pic>
        <p:nvPicPr>
          <p:cNvPr id="6" name="Picture 5">
            <a:extLst>
              <a:ext uri="{FF2B5EF4-FFF2-40B4-BE49-F238E27FC236}">
                <a16:creationId xmlns:a16="http://schemas.microsoft.com/office/drawing/2014/main" id="{F8F523B4-2831-869E-88A1-67163C77CC6F}"/>
              </a:ext>
            </a:extLst>
          </p:cNvPr>
          <p:cNvPicPr>
            <a:picLocks noChangeAspect="1"/>
          </p:cNvPicPr>
          <p:nvPr/>
        </p:nvPicPr>
        <p:blipFill>
          <a:blip r:embed="rId2"/>
          <a:stretch>
            <a:fillRect/>
          </a:stretch>
        </p:blipFill>
        <p:spPr>
          <a:xfrm>
            <a:off x="1356811" y="1754214"/>
            <a:ext cx="3858163" cy="3505689"/>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8" name="TextBox 7">
            <a:extLst>
              <a:ext uri="{FF2B5EF4-FFF2-40B4-BE49-F238E27FC236}">
                <a16:creationId xmlns:a16="http://schemas.microsoft.com/office/drawing/2014/main" id="{C4D09A54-DB02-4940-5654-07D3FC7E4290}"/>
              </a:ext>
            </a:extLst>
          </p:cNvPr>
          <p:cNvSpPr txBox="1"/>
          <p:nvPr/>
        </p:nvSpPr>
        <p:spPr>
          <a:xfrm>
            <a:off x="5606274" y="1720761"/>
            <a:ext cx="6172200" cy="4545283"/>
          </a:xfrm>
          <a:prstGeom prst="rect">
            <a:avLst/>
          </a:prstGeom>
          <a:noFill/>
        </p:spPr>
        <p:txBody>
          <a:bodyPr wrap="square">
            <a:spAutoFit/>
          </a:bodyPr>
          <a:lstStyle/>
          <a:p>
            <a:pPr>
              <a:lnSpc>
                <a:spcPct val="107000"/>
              </a:lnSpc>
              <a:spcAft>
                <a:spcPts val="800"/>
              </a:spcAft>
            </a:pPr>
            <a:r>
              <a:rPr lang="lt-LT" sz="1800" dirty="0">
                <a:effectLst/>
                <a:latin typeface="Calibri" panose="020F0502020204030204" pitchFamily="34" charset="0"/>
                <a:ea typeface="Calibri" panose="020F0502020204030204" pitchFamily="34" charset="0"/>
                <a:cs typeface="Times New Roman" panose="02020603050405020304" pitchFamily="18" charset="0"/>
              </a:rPr>
              <a:t>Buvo parengtas išleisti (46 psl.). Pagrindiniai rezultatai pateikti Lietuvos mokslo tarybos 2019 metų veiklos ataskaitoje (</a:t>
            </a:r>
            <a:r>
              <a:rPr lang="lt-LT" sz="1800" dirty="0">
                <a:effectLst/>
                <a:latin typeface="Calibri" panose="020F0502020204030204" pitchFamily="34" charset="0"/>
                <a:ea typeface="Calibri" panose="020F0502020204030204" pitchFamily="34" charset="0"/>
                <a:cs typeface="Times New Roman" panose="02020603050405020304" pitchFamily="18" charset="0"/>
                <a:hlinkClick r:id="rId3"/>
              </a:rPr>
              <a:t>https://lmt.lrv.lt/media/viesa/saugykla/2023/10/Er2HGr5qDck.pdf</a:t>
            </a:r>
            <a:r>
              <a:rPr lang="lt-LT" sz="1800" dirty="0">
                <a:effectLst/>
                <a:latin typeface="Calibri" panose="020F0502020204030204" pitchFamily="34" charset="0"/>
                <a:ea typeface="Calibri" panose="020F0502020204030204" pitchFamily="34" charset="0"/>
                <a:cs typeface="Times New Roman" panose="02020603050405020304" pitchFamily="18" charset="0"/>
              </a:rPr>
              <a:t>), priede Nr. 2.</a:t>
            </a:r>
          </a:p>
          <a:p>
            <a:pPr>
              <a:lnSpc>
                <a:spcPct val="107000"/>
              </a:lnSpc>
              <a:spcAft>
                <a:spcPts val="800"/>
              </a:spcAft>
            </a:pPr>
            <a:endParaRPr lang="lt-LT"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1800" dirty="0">
                <a:effectLst/>
                <a:latin typeface="Calibri" panose="020F0502020204030204" pitchFamily="34" charset="0"/>
                <a:ea typeface="Calibri" panose="020F0502020204030204" pitchFamily="34" charset="0"/>
                <a:cs typeface="Times New Roman" panose="02020603050405020304" pitchFamily="18" charset="0"/>
              </a:rPr>
              <a:t>Buvo gauta 36 paraiškos, o į kelrodį buvo įtraukta </a:t>
            </a:r>
            <a:r>
              <a:rPr lang="en-US" sz="1800" dirty="0">
                <a:effectLst/>
                <a:latin typeface="Calibri" panose="020F0502020204030204" pitchFamily="34" charset="0"/>
                <a:ea typeface="Calibri" panose="020F0502020204030204" pitchFamily="34" charset="0"/>
                <a:cs typeface="Times New Roman" panose="02020603050405020304" pitchFamily="18" charset="0"/>
              </a:rPr>
              <a:t>17 MTI – </a:t>
            </a:r>
            <a:r>
              <a:rPr lang="lt-LT" sz="1800" dirty="0">
                <a:effectLst/>
                <a:latin typeface="Calibri" panose="020F0502020204030204" pitchFamily="34" charset="0"/>
                <a:ea typeface="Calibri" panose="020F0502020204030204" pitchFamily="34" charset="0"/>
                <a:cs typeface="Times New Roman" panose="02020603050405020304" pitchFamily="18" charset="0"/>
              </a:rPr>
              <a:t>10 brandžių, 5 potencialios ir 2 įsitvirtinusios (dar dvi įsitvirtinusios MTI paraiškų dėl įtraukimo į kelrodį nepateikė).</a:t>
            </a:r>
          </a:p>
          <a:p>
            <a:pPr>
              <a:lnSpc>
                <a:spcPct val="107000"/>
              </a:lnSpc>
              <a:spcAft>
                <a:spcPts val="800"/>
              </a:spcAft>
            </a:pPr>
            <a:r>
              <a:rPr lang="lt-LT" sz="1600" dirty="0"/>
              <a:t>įsitvirtinusi (angl. </a:t>
            </a:r>
            <a:r>
              <a:rPr lang="lt-LT" sz="1600" dirty="0" err="1"/>
              <a:t>landmark</a:t>
            </a:r>
            <a:r>
              <a:rPr lang="lt-LT" sz="1600" dirty="0"/>
              <a:t>) – brandi MTI, jau įsijungusi į tarptautinę MTI ir vystoma ne vienerius metus;</a:t>
            </a:r>
          </a:p>
          <a:p>
            <a:pPr>
              <a:lnSpc>
                <a:spcPct val="107000"/>
              </a:lnSpc>
              <a:spcAft>
                <a:spcPts val="800"/>
              </a:spcAft>
            </a:pPr>
            <a:r>
              <a:rPr lang="lt-LT" sz="1600" dirty="0"/>
              <a:t>brandi (angl. </a:t>
            </a:r>
            <a:r>
              <a:rPr lang="lt-LT" sz="1600" dirty="0" err="1"/>
              <a:t>mature</a:t>
            </a:r>
            <a:r>
              <a:rPr lang="lt-LT" sz="1600" dirty="0"/>
              <a:t>) – MTI, pateikusi aiškų planą ir (ar) reikiamus dokumentus, kaip integruosis į tarptautinę MTI ar jau integruojasi;</a:t>
            </a:r>
          </a:p>
          <a:p>
            <a:pPr>
              <a:lnSpc>
                <a:spcPct val="107000"/>
              </a:lnSpc>
              <a:spcAft>
                <a:spcPts val="800"/>
              </a:spcAft>
            </a:pPr>
            <a:r>
              <a:rPr lang="lt-LT" sz="1600" dirty="0"/>
              <a:t>potenciali (angl. </a:t>
            </a:r>
            <a:r>
              <a:rPr lang="lt-LT" sz="1600" dirty="0" err="1"/>
              <a:t>promising</a:t>
            </a:r>
            <a:r>
              <a:rPr lang="lt-LT" sz="1600" dirty="0"/>
              <a:t>) – MTI yra parengiamajame etape, įtraukiama į kelrodį pabrėžiant turimą potencialą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0DFDAD3D-90F9-068E-3E4A-87078C89A3FE}"/>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3</a:t>
            </a:r>
            <a:endParaRPr lang="en-US" sz="1600" dirty="0"/>
          </a:p>
        </p:txBody>
      </p:sp>
    </p:spTree>
    <p:extLst>
      <p:ext uri="{BB962C8B-B14F-4D97-AF65-F5344CB8AC3E}">
        <p14:creationId xmlns:p14="http://schemas.microsoft.com/office/powerpoint/2010/main" val="259480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D73A648-067C-D707-32C0-B30286CA1585}"/>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Teisinė terpė</a:t>
            </a:r>
          </a:p>
        </p:txBody>
      </p:sp>
      <p:sp>
        <p:nvSpPr>
          <p:cNvPr id="3" name="TextBox 2">
            <a:extLst>
              <a:ext uri="{FF2B5EF4-FFF2-40B4-BE49-F238E27FC236}">
                <a16:creationId xmlns:a16="http://schemas.microsoft.com/office/drawing/2014/main" id="{47870F4D-99E8-3EB9-AD2B-7FA9105D6B33}"/>
              </a:ext>
            </a:extLst>
          </p:cNvPr>
          <p:cNvSpPr txBox="1"/>
          <p:nvPr/>
        </p:nvSpPr>
        <p:spPr>
          <a:xfrm>
            <a:off x="1226634" y="1444966"/>
            <a:ext cx="10392937" cy="5078313"/>
          </a:xfrm>
          <a:prstGeom prst="rect">
            <a:avLst/>
          </a:prstGeom>
          <a:noFill/>
        </p:spPr>
        <p:txBody>
          <a:bodyPr wrap="square">
            <a:spAutoFit/>
          </a:bodyPr>
          <a:lstStyle/>
          <a:p>
            <a:r>
              <a:rPr lang="lt-LT" dirty="0">
                <a:effectLst/>
                <a:ea typeface="Times New Roman" panose="02020603050405020304" pitchFamily="18" charset="0"/>
              </a:rPr>
              <a:t>2024 m. balandžio 25 d. priimtas Lietuvos Respublikos mokslo ir studijų įstatymo Nr. XI-242 4, 5, 15, 17, 22, 42, 43, 44, 51, 53, 72</a:t>
            </a:r>
            <a:r>
              <a:rPr lang="lt-LT" baseline="30000" dirty="0">
                <a:effectLst/>
                <a:ea typeface="Times New Roman" panose="02020603050405020304" pitchFamily="18" charset="0"/>
              </a:rPr>
              <a:t>1</a:t>
            </a:r>
            <a:r>
              <a:rPr lang="lt-LT" dirty="0">
                <a:effectLst/>
                <a:ea typeface="Times New Roman" panose="02020603050405020304" pitchFamily="18" charset="0"/>
              </a:rPr>
              <a:t>, 75</a:t>
            </a:r>
            <a:r>
              <a:rPr lang="lt-LT" baseline="30000" dirty="0">
                <a:effectLst/>
                <a:ea typeface="Times New Roman" panose="02020603050405020304" pitchFamily="18" charset="0"/>
              </a:rPr>
              <a:t>3</a:t>
            </a:r>
            <a:r>
              <a:rPr lang="lt-LT" dirty="0">
                <a:effectLst/>
                <a:ea typeface="Times New Roman" panose="02020603050405020304" pitchFamily="18" charset="0"/>
              </a:rPr>
              <a:t>, 76</a:t>
            </a:r>
            <a:r>
              <a:rPr lang="lt-LT" baseline="30000" dirty="0">
                <a:effectLst/>
                <a:ea typeface="Times New Roman" panose="02020603050405020304" pitchFamily="18" charset="0"/>
              </a:rPr>
              <a:t>2</a:t>
            </a:r>
            <a:r>
              <a:rPr lang="lt-LT" dirty="0">
                <a:effectLst/>
                <a:ea typeface="Times New Roman" panose="02020603050405020304" pitchFamily="18" charset="0"/>
              </a:rPr>
              <a:t>, 80, 81, 82</a:t>
            </a:r>
            <a:r>
              <a:rPr lang="lt-LT" baseline="30000" dirty="0">
                <a:effectLst/>
                <a:ea typeface="Times New Roman" panose="02020603050405020304" pitchFamily="18" charset="0"/>
              </a:rPr>
              <a:t>1</a:t>
            </a:r>
            <a:r>
              <a:rPr lang="lt-LT" dirty="0">
                <a:effectLst/>
                <a:ea typeface="Times New Roman" panose="02020603050405020304" pitchFamily="18" charset="0"/>
              </a:rPr>
              <a:t>, 90 straipsnių pakeitimo ir įstatymo papildymo 24</a:t>
            </a:r>
            <a:r>
              <a:rPr lang="lt-LT" baseline="30000" dirty="0">
                <a:effectLst/>
                <a:ea typeface="Times New Roman" panose="02020603050405020304" pitchFamily="18" charset="0"/>
              </a:rPr>
              <a:t>2</a:t>
            </a:r>
            <a:r>
              <a:rPr lang="lt-LT" dirty="0">
                <a:effectLst/>
                <a:ea typeface="Times New Roman" panose="02020603050405020304" pitchFamily="18" charset="0"/>
              </a:rPr>
              <a:t> straipsniu įstatymas Nr. XIV-2585, kurio 24</a:t>
            </a:r>
            <a:r>
              <a:rPr lang="lt-LT" baseline="30000" dirty="0">
                <a:effectLst/>
                <a:ea typeface="Times New Roman" panose="02020603050405020304" pitchFamily="18" charset="0"/>
              </a:rPr>
              <a:t>2</a:t>
            </a:r>
            <a:r>
              <a:rPr lang="lt-LT" dirty="0">
                <a:effectLst/>
                <a:ea typeface="Times New Roman" panose="02020603050405020304" pitchFamily="18" charset="0"/>
              </a:rPr>
              <a:t> straipsnis įsigalioja tik nuo 2024 m. rugsėjo 1 d.:</a:t>
            </a:r>
          </a:p>
          <a:p>
            <a:endParaRPr lang="lt-LT" dirty="0">
              <a:ea typeface="Times New Roman" panose="02020603050405020304" pitchFamily="18" charset="0"/>
            </a:endParaRPr>
          </a:p>
          <a:p>
            <a:pPr indent="457200" algn="just" fontAlgn="base"/>
            <a:r>
              <a:rPr lang="lt-LT" b="1" dirty="0">
                <a:effectLst/>
                <a:ea typeface="Times New Roman" panose="02020603050405020304" pitchFamily="18" charset="0"/>
              </a:rPr>
              <a:t>24</a:t>
            </a:r>
            <a:r>
              <a:rPr lang="lt-LT" b="1" baseline="30000" dirty="0">
                <a:effectLst/>
                <a:ea typeface="Times New Roman" panose="02020603050405020304" pitchFamily="18" charset="0"/>
              </a:rPr>
              <a:t>2</a:t>
            </a:r>
            <a:r>
              <a:rPr lang="lt-LT" b="1" dirty="0">
                <a:effectLst/>
                <a:ea typeface="Times New Roman" panose="02020603050405020304" pitchFamily="18" charset="0"/>
              </a:rPr>
              <a:t> straipsnis. Mokslinių tyrimų infrastruktūros</a:t>
            </a:r>
            <a:endParaRPr lang="en-US" dirty="0">
              <a:effectLst/>
              <a:ea typeface="Times New Roman" panose="02020603050405020304" pitchFamily="18" charset="0"/>
            </a:endParaRPr>
          </a:p>
          <a:p>
            <a:pPr indent="457200" algn="just" fontAlgn="base"/>
            <a:r>
              <a:rPr lang="lt-LT" dirty="0">
                <a:effectLst/>
                <a:ea typeface="Times New Roman" panose="02020603050405020304" pitchFamily="18" charset="0"/>
              </a:rPr>
              <a:t>1. Lietuvos mokslinių tyrimų infrastruktūrų plėtra planuojama ir vykdoma atsižvelgiant į ateities įžvalgomis pagrįstas ilgalaikes nacionalines ir tarptautines mokslinių tyrimų infrastruktūrų plėtros kryptis, prioritetus, mokslinių tyrimų infrastruktūrų ekosistemą ir jos ypatumus, kuriuos Lietuvos mokslo taryba rengia švietimo, mokslo ir sporto ministro nustatyta tvarka ir </a:t>
            </a:r>
            <a:r>
              <a:rPr lang="lt-LT" u="sng" dirty="0">
                <a:effectLst>
                  <a:outerShdw blurRad="38100" dist="38100" dir="2700000" algn="tl">
                    <a:srgbClr val="000000">
                      <a:alpha val="43137"/>
                    </a:srgbClr>
                  </a:outerShdw>
                </a:effectLst>
                <a:ea typeface="Times New Roman" panose="02020603050405020304" pitchFamily="18" charset="0"/>
              </a:rPr>
              <a:t>pristato Mokslo, technologijų ir inovacijų tarybai</a:t>
            </a:r>
            <a:r>
              <a:rPr lang="lt-LT" dirty="0">
                <a:effectLst/>
                <a:ea typeface="Times New Roman" panose="02020603050405020304" pitchFamily="18" charset="0"/>
              </a:rPr>
              <a:t>.</a:t>
            </a:r>
            <a:endParaRPr lang="en-US" dirty="0">
              <a:effectLst/>
              <a:ea typeface="Times New Roman" panose="02020603050405020304" pitchFamily="18" charset="0"/>
            </a:endParaRPr>
          </a:p>
          <a:p>
            <a:endParaRPr lang="lt-LT" dirty="0">
              <a:effectLst/>
              <a:ea typeface="Times New Roman" panose="02020603050405020304" pitchFamily="18" charset="0"/>
            </a:endParaRPr>
          </a:p>
          <a:p>
            <a:r>
              <a:rPr lang="lt-LT" b="1" spc="-25" dirty="0">
                <a:solidFill>
                  <a:srgbClr val="000000"/>
                </a:solidFill>
                <a:effectLst/>
                <a:ea typeface="Times New Roman" panose="02020603050405020304" pitchFamily="18" charset="0"/>
              </a:rPr>
              <a:t>Lietuvos mokslinių tyrimų infrastruktūrų kelrodžio sudarymo ir dalyvavimo tarptautinių mokslinių tyrimų infrastruktūrų veikloje tvarkos aprašas</a:t>
            </a:r>
            <a:r>
              <a:rPr lang="lt-LT" spc="-25" dirty="0">
                <a:solidFill>
                  <a:srgbClr val="000000"/>
                </a:solidFill>
                <a:effectLst/>
                <a:ea typeface="Times New Roman" panose="02020603050405020304" pitchFamily="18" charset="0"/>
              </a:rPr>
              <a:t>, patvirtintas </a:t>
            </a:r>
            <a:r>
              <a:rPr lang="lt-LT" dirty="0">
                <a:ea typeface="Times New Roman" panose="02020603050405020304" pitchFamily="18" charset="0"/>
              </a:rPr>
              <a:t>Lietuvos Respublikos švietimo, mokslo ir sporto ministro 2023 m. birželio 6 d. įsakymu Nr. V-792 „Dėl Lietuvos mokslinių tyrimų infrastruktūrų kelrodžio sudarymo ir dalyvavimo tarptautinių mokslinių tyrimų infrastruktūrų veikloje tvarkos aprašo patvirtinimo“</a:t>
            </a:r>
          </a:p>
          <a:p>
            <a:endParaRPr lang="lt-LT" dirty="0">
              <a:effectLst/>
              <a:ea typeface="Times New Roman" panose="02020603050405020304" pitchFamily="18" charset="0"/>
            </a:endParaRPr>
          </a:p>
          <a:p>
            <a:r>
              <a:rPr lang="lt-LT" b="1" dirty="0">
                <a:effectLst/>
                <a:ea typeface="Times New Roman" panose="02020603050405020304" pitchFamily="18" charset="0"/>
              </a:rPr>
              <a:t>Lietuvos mokslinių tyrimų infrastruktūrų kelrodžio rengimo ir tvirtinimo reglamentas</a:t>
            </a:r>
            <a:r>
              <a:rPr lang="lt-LT" dirty="0">
                <a:effectLst/>
                <a:ea typeface="Times New Roman" panose="02020603050405020304" pitchFamily="18" charset="0"/>
              </a:rPr>
              <a:t>, patvirtintas Lietuvos mokslo tarybos pirmininko 2024 m. birželio 26 d. įsakymu Nr. V-281 „Dėl Lietuvos mokslinių tyrimų infrastruktūrų kelrodžio rengimo ir tvirtinimo reglamento patvirtinimo“</a:t>
            </a:r>
          </a:p>
        </p:txBody>
      </p:sp>
      <p:sp>
        <p:nvSpPr>
          <p:cNvPr id="2" name="Rectangle 1">
            <a:extLst>
              <a:ext uri="{FF2B5EF4-FFF2-40B4-BE49-F238E27FC236}">
                <a16:creationId xmlns:a16="http://schemas.microsoft.com/office/drawing/2014/main" id="{B2283C08-5680-72E2-95E9-E29FED6DBF7D}"/>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4</a:t>
            </a:r>
            <a:endParaRPr lang="en-US" sz="1600" dirty="0"/>
          </a:p>
        </p:txBody>
      </p:sp>
    </p:spTree>
    <p:extLst>
      <p:ext uri="{BB962C8B-B14F-4D97-AF65-F5344CB8AC3E}">
        <p14:creationId xmlns:p14="http://schemas.microsoft.com/office/powerpoint/2010/main" val="2157646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2D10962-4253-B8AA-699D-09CE7EFBC92A}"/>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Lietuvos MTI kelrodžio sandara</a:t>
            </a:r>
          </a:p>
        </p:txBody>
      </p:sp>
      <p:sp>
        <p:nvSpPr>
          <p:cNvPr id="7" name="TextBox 6">
            <a:extLst>
              <a:ext uri="{FF2B5EF4-FFF2-40B4-BE49-F238E27FC236}">
                <a16:creationId xmlns:a16="http://schemas.microsoft.com/office/drawing/2014/main" id="{800A1405-36CA-CFEE-32EB-B77E80CD5DF6}"/>
              </a:ext>
            </a:extLst>
          </p:cNvPr>
          <p:cNvSpPr txBox="1"/>
          <p:nvPr/>
        </p:nvSpPr>
        <p:spPr>
          <a:xfrm>
            <a:off x="1986279" y="1696888"/>
            <a:ext cx="8798952" cy="4370427"/>
          </a:xfrm>
          <a:prstGeom prst="rect">
            <a:avLst/>
          </a:prstGeom>
          <a:noFill/>
        </p:spPr>
        <p:txBody>
          <a:bodyPr wrap="square">
            <a:spAutoFit/>
          </a:bodyPr>
          <a:lstStyle/>
          <a:p>
            <a:pPr>
              <a:spcBef>
                <a:spcPts val="300"/>
              </a:spcBef>
              <a:spcAft>
                <a:spcPts val="300"/>
              </a:spcAft>
            </a:pPr>
            <a:r>
              <a:rPr lang="lt-LT" dirty="0">
                <a:effectLst/>
                <a:ea typeface="Times New Roman" panose="02020603050405020304" pitchFamily="18" charset="0"/>
              </a:rPr>
              <a:t>Privalomos Kelrodžio struktūrinės dalys </a:t>
            </a:r>
          </a:p>
          <a:p>
            <a:pPr marL="539750" indent="-269875">
              <a:spcBef>
                <a:spcPts val="300"/>
              </a:spcBef>
              <a:spcAft>
                <a:spcPts val="300"/>
              </a:spcAft>
              <a:buFont typeface="Wingdings" panose="05000000000000000000" pitchFamily="2" charset="2"/>
              <a:buChar char="ü"/>
            </a:pPr>
            <a:r>
              <a:rPr lang="lt-LT" dirty="0">
                <a:effectLst/>
                <a:ea typeface="Times New Roman" panose="02020603050405020304" pitchFamily="18" charset="0"/>
              </a:rPr>
              <a:t>Lietuvos MTI istorija ir ateities perspektyvos,</a:t>
            </a:r>
          </a:p>
          <a:p>
            <a:pPr marL="714375">
              <a:spcBef>
                <a:spcPts val="300"/>
              </a:spcBef>
              <a:spcAft>
                <a:spcPts val="300"/>
              </a:spcAft>
            </a:pPr>
            <a:r>
              <a:rPr lang="lt-LT" sz="1600" i="1" dirty="0">
                <a:solidFill>
                  <a:srgbClr val="000000"/>
                </a:solidFill>
                <a:effectLst/>
                <a:ea typeface="Times New Roman" panose="02020603050405020304" pitchFamily="18" charset="0"/>
              </a:rPr>
              <a:t>skirta apžvelgti praėjusio MTI kelrodžio ir vykdytos MTI politikos rezultatus, stiprybes, silpnybes, galimybes, grėsmes, iššūkius ir ateities įžvalgas, pasiūlyti ilgalaikius MTI politikos prioritetus, strategines MTI raidos kryptis ir pan.</a:t>
            </a:r>
            <a:endParaRPr lang="lt-LT" sz="1600" i="1" dirty="0">
              <a:effectLst/>
              <a:ea typeface="Times New Roman" panose="02020603050405020304" pitchFamily="18" charset="0"/>
            </a:endParaRPr>
          </a:p>
          <a:p>
            <a:pPr marL="539750" indent="-269875">
              <a:spcBef>
                <a:spcPts val="300"/>
              </a:spcBef>
              <a:spcAft>
                <a:spcPts val="300"/>
              </a:spcAft>
              <a:buFont typeface="Wingdings" panose="05000000000000000000" pitchFamily="2" charset="2"/>
              <a:buChar char="ü"/>
            </a:pPr>
            <a:r>
              <a:rPr lang="lt-LT" dirty="0">
                <a:effectLst/>
                <a:ea typeface="Times New Roman" panose="02020603050405020304" pitchFamily="18" charset="0"/>
              </a:rPr>
              <a:t>Lietuvos MTI ekosistema ir raidos kryptys</a:t>
            </a:r>
            <a:r>
              <a:rPr lang="lt-LT" dirty="0">
                <a:ea typeface="Times New Roman" panose="02020603050405020304" pitchFamily="18" charset="0"/>
              </a:rPr>
              <a:t>,</a:t>
            </a:r>
          </a:p>
          <a:p>
            <a:pPr marL="714375">
              <a:spcBef>
                <a:spcPts val="300"/>
              </a:spcBef>
              <a:spcAft>
                <a:spcPts val="300"/>
              </a:spcAft>
            </a:pPr>
            <a:r>
              <a:rPr lang="lt-LT" sz="1600" i="1" dirty="0">
                <a:solidFill>
                  <a:srgbClr val="000000"/>
                </a:solidFill>
                <a:effectLst/>
                <a:ea typeface="Times New Roman" panose="02020603050405020304" pitchFamily="18" charset="0"/>
              </a:rPr>
              <a:t>skirta apžvelgti Lietuvos MTI </a:t>
            </a:r>
            <a:r>
              <a:rPr lang="lt-LT" sz="1600" i="1" dirty="0">
                <a:effectLst/>
                <a:ea typeface="Times New Roman" panose="02020603050405020304" pitchFamily="18" charset="0"/>
              </a:rPr>
              <a:t>... </a:t>
            </a:r>
            <a:r>
              <a:rPr lang="lt-LT" sz="1600" i="1" dirty="0">
                <a:solidFill>
                  <a:srgbClr val="000000"/>
                </a:solidFill>
                <a:effectLst/>
                <a:ea typeface="Times New Roman" panose="02020603050405020304" pitchFamily="18" charset="0"/>
              </a:rPr>
              <a:t>ekosistemą, raidos kryptis, MTI vidinius ir tarptautinius ryšius, mokslo pažangą, poveikį, aprašyti bendrus poreikius, spragas, sąsajas su ilgalaikiais MTI politikos prioritetais, sumanios specializacijos prioritetais, pasiūlyti investicijų kryptis ir pan.;</a:t>
            </a:r>
            <a:endParaRPr lang="lt-LT" sz="1600" i="1" dirty="0">
              <a:ea typeface="Times New Roman" panose="02020603050405020304" pitchFamily="18" charset="0"/>
            </a:endParaRPr>
          </a:p>
          <a:p>
            <a:pPr marL="539750" indent="-269875">
              <a:spcBef>
                <a:spcPts val="300"/>
              </a:spcBef>
              <a:spcAft>
                <a:spcPts val="300"/>
              </a:spcAft>
              <a:buFont typeface="Wingdings" panose="05000000000000000000" pitchFamily="2" charset="2"/>
              <a:buChar char="ü"/>
            </a:pPr>
            <a:r>
              <a:rPr lang="lt-LT" dirty="0">
                <a:solidFill>
                  <a:srgbClr val="000000"/>
                </a:solidFill>
                <a:effectLst/>
                <a:ea typeface="Times New Roman" panose="02020603050405020304" pitchFamily="18" charset="0"/>
              </a:rPr>
              <a:t>Lietuvos MTI</a:t>
            </a:r>
          </a:p>
          <a:p>
            <a:pPr marL="714375">
              <a:spcBef>
                <a:spcPts val="300"/>
              </a:spcBef>
              <a:spcAft>
                <a:spcPts val="300"/>
              </a:spcAft>
            </a:pPr>
            <a:r>
              <a:rPr lang="lt-LT" sz="1600" i="1" dirty="0">
                <a:solidFill>
                  <a:srgbClr val="000000"/>
                </a:solidFill>
                <a:effectLst/>
                <a:ea typeface="Times New Roman" panose="02020603050405020304" pitchFamily="18" charset="0"/>
              </a:rPr>
              <a:t>skirta aprašyti į Kelrodį įtrauktas Lietuvos MTI</a:t>
            </a:r>
            <a:r>
              <a:rPr lang="lt-LT" sz="1600" i="1" dirty="0">
                <a:effectLst/>
                <a:ea typeface="Times New Roman" panose="02020603050405020304" pitchFamily="18" charset="0"/>
              </a:rPr>
              <a:t>,</a:t>
            </a:r>
            <a:r>
              <a:rPr lang="lt-LT" sz="1600" i="1" dirty="0">
                <a:solidFill>
                  <a:srgbClr val="000000"/>
                </a:solidFill>
                <a:effectLst/>
                <a:ea typeface="Times New Roman" panose="02020603050405020304" pitchFamily="18" charset="0"/>
              </a:rPr>
              <a:t> pagrindžiant potencialą (žmonių, infrastruktūros ir kt.), plėtros, veiklos ir </a:t>
            </a:r>
            <a:r>
              <a:rPr lang="lt-LT" sz="1600" i="1" dirty="0">
                <a:effectLst/>
                <a:ea typeface="Times New Roman" panose="02020603050405020304" pitchFamily="18" charset="0"/>
              </a:rPr>
              <a:t>dalyvavimo tarptautinių MTI veikloje</a:t>
            </a:r>
            <a:r>
              <a:rPr lang="lt-LT" sz="1600" i="1" dirty="0">
                <a:solidFill>
                  <a:srgbClr val="000000"/>
                </a:solidFill>
                <a:effectLst/>
                <a:ea typeface="Times New Roman" panose="02020603050405020304" pitchFamily="18" charset="0"/>
              </a:rPr>
              <a:t> būklę, perspektyvas ir planus, </a:t>
            </a:r>
            <a:r>
              <a:rPr lang="lt-LT" sz="1600" i="1" dirty="0">
                <a:effectLst/>
                <a:ea typeface="Times New Roman" panose="02020603050405020304" pitchFamily="18" charset="0"/>
              </a:rPr>
              <a:t>galimybes dalyvauti tarptautinių MTI veikloje,</a:t>
            </a:r>
            <a:r>
              <a:rPr lang="lt-LT" sz="1600" i="1" dirty="0">
                <a:solidFill>
                  <a:srgbClr val="000000"/>
                </a:solidFill>
                <a:effectLst/>
                <a:ea typeface="Times New Roman" panose="02020603050405020304" pitchFamily="18" charset="0"/>
              </a:rPr>
              <a:t> aprašant ilgą laiką veikiančių MTI gyvavimo ciklą, pateikiant rekomendacijas dėl MTI plėtros (galimų naujų ir (ar) tęstinių MTI skirtų projektų), veiklos skatinimo, narysčių tarptautinėse MTI ir pan.</a:t>
            </a:r>
            <a:endParaRPr lang="en-US" dirty="0"/>
          </a:p>
        </p:txBody>
      </p:sp>
      <p:sp>
        <p:nvSpPr>
          <p:cNvPr id="2" name="Rectangle 1">
            <a:extLst>
              <a:ext uri="{FF2B5EF4-FFF2-40B4-BE49-F238E27FC236}">
                <a16:creationId xmlns:a16="http://schemas.microsoft.com/office/drawing/2014/main" id="{BA5DB92C-40C9-C13D-486C-575DAEB7D2D2}"/>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5</a:t>
            </a:r>
            <a:endParaRPr lang="en-US" sz="1600" dirty="0"/>
          </a:p>
        </p:txBody>
      </p:sp>
    </p:spTree>
    <p:extLst>
      <p:ext uri="{BB962C8B-B14F-4D97-AF65-F5344CB8AC3E}">
        <p14:creationId xmlns:p14="http://schemas.microsoft.com/office/powerpoint/2010/main" val="205416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Nacionalinių MTI atrankos schema (1)</a:t>
            </a:r>
          </a:p>
        </p:txBody>
      </p:sp>
      <p:pic>
        <p:nvPicPr>
          <p:cNvPr id="9" name="Picture 8">
            <a:extLst>
              <a:ext uri="{FF2B5EF4-FFF2-40B4-BE49-F238E27FC236}">
                <a16:creationId xmlns:a16="http://schemas.microsoft.com/office/drawing/2014/main" id="{CB3F5BC4-2446-CDA5-1B1E-6AB890F4A841}"/>
              </a:ext>
            </a:extLst>
          </p:cNvPr>
          <p:cNvPicPr>
            <a:picLocks noChangeAspect="1"/>
          </p:cNvPicPr>
          <p:nvPr/>
        </p:nvPicPr>
        <p:blipFill>
          <a:blip r:embed="rId2"/>
          <a:stretch>
            <a:fillRect/>
          </a:stretch>
        </p:blipFill>
        <p:spPr>
          <a:xfrm>
            <a:off x="1435755" y="1748237"/>
            <a:ext cx="9859751" cy="4535485"/>
          </a:xfrm>
          <a:prstGeom prst="rect">
            <a:avLst/>
          </a:prstGeom>
        </p:spPr>
      </p:pic>
      <p:sp>
        <p:nvSpPr>
          <p:cNvPr id="3" name="Rectangle 2">
            <a:extLst>
              <a:ext uri="{FF2B5EF4-FFF2-40B4-BE49-F238E27FC236}">
                <a16:creationId xmlns:a16="http://schemas.microsoft.com/office/drawing/2014/main" id="{13F73B16-776A-0D42-F278-964F8C4F740E}"/>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6</a:t>
            </a:r>
            <a:endParaRPr lang="en-US" sz="1600" dirty="0"/>
          </a:p>
        </p:txBody>
      </p:sp>
    </p:spTree>
    <p:extLst>
      <p:ext uri="{BB962C8B-B14F-4D97-AF65-F5344CB8AC3E}">
        <p14:creationId xmlns:p14="http://schemas.microsoft.com/office/powerpoint/2010/main" val="2362031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BF0DBF9-C6B9-E19F-1783-5C4D1122C37C}"/>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Nacionalinių MTI atrankos schema (2)</a:t>
            </a:r>
          </a:p>
        </p:txBody>
      </p:sp>
      <p:pic>
        <p:nvPicPr>
          <p:cNvPr id="9" name="Picture 8">
            <a:extLst>
              <a:ext uri="{FF2B5EF4-FFF2-40B4-BE49-F238E27FC236}">
                <a16:creationId xmlns:a16="http://schemas.microsoft.com/office/drawing/2014/main" id="{4C77B619-7907-1DD3-E6B4-755B7C0CA7D2}"/>
              </a:ext>
            </a:extLst>
          </p:cNvPr>
          <p:cNvPicPr>
            <a:picLocks noChangeAspect="1"/>
          </p:cNvPicPr>
          <p:nvPr/>
        </p:nvPicPr>
        <p:blipFill>
          <a:blip r:embed="rId2"/>
          <a:stretch>
            <a:fillRect/>
          </a:stretch>
        </p:blipFill>
        <p:spPr>
          <a:xfrm>
            <a:off x="1483304" y="1785278"/>
            <a:ext cx="9885472" cy="3823869"/>
          </a:xfrm>
          <a:prstGeom prst="rect">
            <a:avLst/>
          </a:prstGeom>
        </p:spPr>
      </p:pic>
      <p:sp>
        <p:nvSpPr>
          <p:cNvPr id="2" name="Rectangle 1">
            <a:extLst>
              <a:ext uri="{FF2B5EF4-FFF2-40B4-BE49-F238E27FC236}">
                <a16:creationId xmlns:a16="http://schemas.microsoft.com/office/drawing/2014/main" id="{CDC50EF1-AB0F-3F58-20D6-83C9F2D73325}"/>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7</a:t>
            </a:r>
            <a:endParaRPr lang="en-US" sz="1600" dirty="0"/>
          </a:p>
        </p:txBody>
      </p:sp>
    </p:spTree>
    <p:extLst>
      <p:ext uri="{BB962C8B-B14F-4D97-AF65-F5344CB8AC3E}">
        <p14:creationId xmlns:p14="http://schemas.microsoft.com/office/powerpoint/2010/main" val="3139435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26B2C42-98DA-120F-967E-86B038A6C747}"/>
              </a:ext>
            </a:extLst>
          </p:cNvPr>
          <p:cNvSpPr txBox="1"/>
          <p:nvPr/>
        </p:nvSpPr>
        <p:spPr>
          <a:xfrm>
            <a:off x="433754" y="1269712"/>
            <a:ext cx="5662246" cy="5078313"/>
          </a:xfrm>
          <a:prstGeom prst="rect">
            <a:avLst/>
          </a:prstGeom>
          <a:pattFill prst="pct20">
            <a:fgClr>
              <a:schemeClr val="accent1"/>
            </a:fgClr>
            <a:bgClr>
              <a:schemeClr val="bg1"/>
            </a:bgClr>
          </a:pattFill>
          <a:ln>
            <a:noFill/>
          </a:ln>
          <a:effectLst>
            <a:innerShdw blurRad="63500" dist="50800">
              <a:prstClr val="black">
                <a:alpha val="50000"/>
              </a:prstClr>
            </a:innerShdw>
            <a:softEdge rad="12700"/>
          </a:effectLst>
          <a:scene3d>
            <a:camera prst="orthographicFront">
              <a:rot lat="0" lon="0" rev="0"/>
            </a:camera>
            <a:lightRig rig="balanced" dir="t">
              <a:rot lat="0" lon="0" rev="8700000"/>
            </a:lightRig>
          </a:scene3d>
          <a:sp3d>
            <a:bevelT w="190500" h="38100" prst="divot"/>
          </a:sp3d>
        </p:spPr>
        <p:txBody>
          <a:bodyPr wrap="square">
            <a:spAutoFit/>
          </a:bodyPr>
          <a:lstStyle/>
          <a:p>
            <a:r>
              <a:rPr lang="lt-LT" sz="1800" b="1" dirty="0">
                <a:solidFill>
                  <a:srgbClr val="000000"/>
                </a:solidFill>
                <a:effectLst/>
                <a:latin typeface="Times New Roman" panose="02020603050405020304" pitchFamily="18" charset="0"/>
                <a:ea typeface="Times New Roman" panose="02020603050405020304" pitchFamily="18" charset="0"/>
              </a:rPr>
              <a:t>Paraiška dėl mokslinių tyrimų infrastruktūros įtraukimo į Lietuvos mokslinių tyrimų infrastruktūrų kelrodį</a:t>
            </a:r>
            <a:endParaRPr lang="lt-LT" sz="1800" b="1" dirty="0">
              <a:effectLst/>
              <a:latin typeface="Times New Roman" panose="02020603050405020304" pitchFamily="18" charset="0"/>
              <a:ea typeface="Times New Roman" panose="02020603050405020304" pitchFamily="18" charset="0"/>
            </a:endParaRPr>
          </a:p>
          <a:p>
            <a:endParaRPr lang="lt-LT" sz="1800" dirty="0">
              <a:effectLst/>
              <a:latin typeface="Times New Roman" panose="02020603050405020304" pitchFamily="18" charset="0"/>
              <a:ea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rPr>
              <a:t>Bendroji informacija</a:t>
            </a:r>
          </a:p>
          <a:p>
            <a:endParaRPr lang="lt-LT" sz="1800" dirty="0">
              <a:effectLst/>
              <a:latin typeface="Times New Roman" panose="02020603050405020304" pitchFamily="18" charset="0"/>
              <a:ea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rPr>
              <a:t>Paraiškos aprašomoji dalis</a:t>
            </a:r>
          </a:p>
          <a:p>
            <a:endParaRPr lang="lt-LT" dirty="0">
              <a:latin typeface="Times New Roman" panose="02020603050405020304" pitchFamily="18" charset="0"/>
              <a:ea typeface="Times New Roman" panose="02020603050405020304" pitchFamily="18" charset="0"/>
            </a:endParaRPr>
          </a:p>
          <a:p>
            <a:r>
              <a:rPr lang="lt-LT" sz="1800" b="1" dirty="0">
                <a:effectLst/>
                <a:latin typeface="Times New Roman" panose="02020603050405020304" pitchFamily="18" charset="0"/>
                <a:ea typeface="Times New Roman" panose="02020603050405020304" pitchFamily="18" charset="0"/>
              </a:rPr>
              <a:t>1. MTI poreikis ir poveikis</a:t>
            </a:r>
          </a:p>
          <a:p>
            <a:pPr marL="177800"/>
            <a:r>
              <a:rPr lang="lt-LT" i="1" dirty="0">
                <a:latin typeface="Times New Roman" panose="02020603050405020304" pitchFamily="18" charset="0"/>
                <a:ea typeface="Times New Roman" panose="02020603050405020304" pitchFamily="18" charset="0"/>
              </a:rPr>
              <a:t>1.1. </a:t>
            </a:r>
            <a:r>
              <a:rPr lang="lt-LT" sz="1800" i="1" dirty="0">
                <a:effectLst/>
                <a:latin typeface="Times New Roman" panose="02020603050405020304" pitchFamily="18" charset="0"/>
                <a:ea typeface="Times New Roman" panose="02020603050405020304" pitchFamily="18" charset="0"/>
              </a:rPr>
              <a:t>MTI poreikis ir tikslai</a:t>
            </a:r>
          </a:p>
          <a:p>
            <a:pPr marL="534988"/>
            <a:r>
              <a:rPr lang="lt-LT" i="1" dirty="0">
                <a:latin typeface="Times New Roman" panose="02020603050405020304" pitchFamily="18" charset="0"/>
                <a:ea typeface="Times New Roman" panose="02020603050405020304" pitchFamily="18" charset="0"/>
              </a:rPr>
              <a:t>1.1.1. ... poreikis</a:t>
            </a:r>
          </a:p>
          <a:p>
            <a:pPr marL="534988"/>
            <a:r>
              <a:rPr lang="lt-LT" sz="1800" i="1" dirty="0">
                <a:effectLst/>
                <a:latin typeface="Times New Roman" panose="02020603050405020304" pitchFamily="18" charset="0"/>
                <a:ea typeface="Times New Roman" panose="02020603050405020304" pitchFamily="18" charset="0"/>
              </a:rPr>
              <a:t>1.1.2. ... poveikis</a:t>
            </a:r>
          </a:p>
          <a:p>
            <a:pPr marL="177800"/>
            <a:r>
              <a:rPr lang="lt-LT" i="1" dirty="0">
                <a:latin typeface="Times New Roman" panose="02020603050405020304" pitchFamily="18" charset="0"/>
                <a:ea typeface="Times New Roman" panose="02020603050405020304" pitchFamily="18" charset="0"/>
              </a:rPr>
              <a:t>1.2. </a:t>
            </a:r>
            <a:r>
              <a:rPr lang="lt-LT" sz="1800" i="1" dirty="0">
                <a:effectLst/>
                <a:latin typeface="Times New Roman" panose="02020603050405020304" pitchFamily="18" charset="0"/>
                <a:ea typeface="Times New Roman" panose="02020603050405020304" pitchFamily="18" charset="0"/>
              </a:rPr>
              <a:t>Dermė su nacionaline ir Europos mokslinių tyrimų politika</a:t>
            </a:r>
          </a:p>
          <a:p>
            <a:pPr marL="534988"/>
            <a:r>
              <a:rPr lang="lt-LT" i="1" dirty="0">
                <a:latin typeface="Times New Roman" panose="02020603050405020304" pitchFamily="18" charset="0"/>
                <a:ea typeface="Times New Roman" panose="02020603050405020304" pitchFamily="18" charset="0"/>
              </a:rPr>
              <a:t>1.2.1. ... dermė</a:t>
            </a:r>
          </a:p>
          <a:p>
            <a:pPr marL="534988"/>
            <a:r>
              <a:rPr lang="lt-LT" i="1" dirty="0">
                <a:latin typeface="Times New Roman" panose="02020603050405020304" pitchFamily="18" charset="0"/>
                <a:ea typeface="Times New Roman" panose="02020603050405020304" pitchFamily="18" charset="0"/>
              </a:rPr>
              <a:t>1.2.2. ... konkurencingumo potencialas</a:t>
            </a:r>
          </a:p>
          <a:p>
            <a:r>
              <a:rPr lang="lt-LT" sz="1800" i="1" dirty="0">
                <a:effectLst/>
                <a:latin typeface="Times New Roman" panose="02020603050405020304" pitchFamily="18" charset="0"/>
                <a:ea typeface="Times New Roman" panose="02020603050405020304" pitchFamily="18" charset="0"/>
              </a:rPr>
              <a:t>1.3. Numatomas poveikis mokslo ir technologijų bei valstybės socialinei ir ekonominei raidai</a:t>
            </a:r>
            <a:endParaRPr lang="en-US" sz="1800" dirty="0">
              <a:effectLst/>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EC0A477E-D201-F4FA-B4A6-F0D674D60B6A}"/>
              </a:ext>
            </a:extLst>
          </p:cNvPr>
          <p:cNvSpPr txBox="1"/>
          <p:nvPr/>
        </p:nvSpPr>
        <p:spPr>
          <a:xfrm>
            <a:off x="6424246" y="1293158"/>
            <a:ext cx="5568462" cy="5078313"/>
          </a:xfrm>
          <a:prstGeom prst="rect">
            <a:avLst/>
          </a:prstGeom>
          <a:pattFill prst="pct20">
            <a:fgClr>
              <a:srgbClr val="00664C"/>
            </a:fgClr>
            <a:bgClr>
              <a:schemeClr val="bg1"/>
            </a:bgClr>
          </a:pattFill>
          <a:ln>
            <a:noFill/>
          </a:ln>
        </p:spPr>
        <p:txBody>
          <a:bodyPr wrap="square">
            <a:spAutoFit/>
          </a:bodyPr>
          <a:lstStyle/>
          <a:p>
            <a:r>
              <a:rPr lang="lt-LT" sz="1800" b="1" dirty="0">
                <a:effectLst/>
                <a:latin typeface="Times New Roman" panose="02020603050405020304" pitchFamily="18" charset="0"/>
                <a:ea typeface="Times New Roman" panose="02020603050405020304" pitchFamily="18" charset="0"/>
              </a:rPr>
              <a:t>Paraiškos dėl mokslinių tyrimų infrastruktūros (MTI) įtraukimo į Lietuvos MTI kelrodį išsamusis apibendrinamasis įvertinimas</a:t>
            </a:r>
          </a:p>
          <a:p>
            <a:endParaRPr lang="lt-LT" b="1" dirty="0">
              <a:latin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rPr>
              <a:t>Duomenys apie pareiškėją</a:t>
            </a:r>
          </a:p>
          <a:p>
            <a:endParaRPr lang="lt-LT" b="1" dirty="0">
              <a:latin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rPr>
              <a:t>Paraiškos įvertinimas pagal išsamiojo vertinimo kriterijus</a:t>
            </a:r>
          </a:p>
          <a:p>
            <a:endParaRPr lang="lt-LT" dirty="0">
              <a:latin typeface="Times New Roman" panose="02020603050405020304" pitchFamily="18" charset="0"/>
            </a:endParaRPr>
          </a:p>
          <a:p>
            <a:r>
              <a:rPr lang="lt-LT" sz="1800" b="1" dirty="0">
                <a:effectLst/>
                <a:latin typeface="Times New Roman" panose="02020603050405020304" pitchFamily="18" charset="0"/>
                <a:ea typeface="Times New Roman" panose="02020603050405020304" pitchFamily="18" charset="0"/>
              </a:rPr>
              <a:t>1. MTI poreikis ir poveikis</a:t>
            </a:r>
          </a:p>
          <a:p>
            <a:r>
              <a:rPr lang="lt-LT" i="1" dirty="0">
                <a:latin typeface="Times New Roman" panose="02020603050405020304" pitchFamily="18" charset="0"/>
                <a:ea typeface="Times New Roman" panose="02020603050405020304" pitchFamily="18" charset="0"/>
              </a:rPr>
              <a:t>1.1. </a:t>
            </a:r>
            <a:r>
              <a:rPr lang="lt-LT" sz="1800" i="1" dirty="0">
                <a:effectLst/>
                <a:latin typeface="Times New Roman" panose="02020603050405020304" pitchFamily="18" charset="0"/>
                <a:ea typeface="Times New Roman" panose="02020603050405020304" pitchFamily="18" charset="0"/>
              </a:rPr>
              <a:t>MTI poreikis ir tikslai</a:t>
            </a:r>
          </a:p>
          <a:p>
            <a:endParaRPr lang="lt-LT" i="1" dirty="0">
              <a:latin typeface="Times New Roman" panose="02020603050405020304" pitchFamily="18" charset="0"/>
              <a:ea typeface="Times New Roman" panose="02020603050405020304" pitchFamily="18" charset="0"/>
            </a:endParaRPr>
          </a:p>
          <a:p>
            <a:endParaRPr lang="lt-LT" i="1" dirty="0">
              <a:latin typeface="Times New Roman" panose="02020603050405020304" pitchFamily="18" charset="0"/>
              <a:ea typeface="Times New Roman" panose="02020603050405020304" pitchFamily="18" charset="0"/>
            </a:endParaRPr>
          </a:p>
          <a:p>
            <a:r>
              <a:rPr lang="lt-LT" i="1" dirty="0">
                <a:latin typeface="Times New Roman" panose="02020603050405020304" pitchFamily="18" charset="0"/>
                <a:ea typeface="Times New Roman" panose="02020603050405020304" pitchFamily="18" charset="0"/>
              </a:rPr>
              <a:t>1.2. </a:t>
            </a:r>
            <a:r>
              <a:rPr lang="lt-LT" sz="1800" i="1" dirty="0">
                <a:effectLst/>
                <a:latin typeface="Times New Roman" panose="02020603050405020304" pitchFamily="18" charset="0"/>
                <a:ea typeface="Times New Roman" panose="02020603050405020304" pitchFamily="18" charset="0"/>
              </a:rPr>
              <a:t>Dermė su nacionaline ir Europos mokslinių tyrimų politika</a:t>
            </a:r>
          </a:p>
          <a:p>
            <a:endParaRPr lang="lt-LT" i="1" dirty="0">
              <a:latin typeface="Times New Roman" panose="02020603050405020304" pitchFamily="18" charset="0"/>
              <a:ea typeface="Times New Roman" panose="02020603050405020304" pitchFamily="18" charset="0"/>
            </a:endParaRPr>
          </a:p>
          <a:p>
            <a:endParaRPr lang="lt-LT" sz="1800" i="1" dirty="0">
              <a:effectLst/>
              <a:latin typeface="Times New Roman" panose="02020603050405020304" pitchFamily="18" charset="0"/>
              <a:ea typeface="Times New Roman" panose="02020603050405020304" pitchFamily="18" charset="0"/>
            </a:endParaRPr>
          </a:p>
          <a:p>
            <a:r>
              <a:rPr lang="lt-LT" sz="1800" i="1" dirty="0">
                <a:effectLst/>
                <a:latin typeface="Times New Roman" panose="02020603050405020304" pitchFamily="18" charset="0"/>
                <a:ea typeface="Times New Roman" panose="02020603050405020304" pitchFamily="18" charset="0"/>
              </a:rPr>
              <a:t>1.3. Numatomas poveikis mokslo ir technologijų bei valstybės socialinei ir ekonominei raidai</a:t>
            </a:r>
            <a:endParaRPr lang="en-US" dirty="0"/>
          </a:p>
        </p:txBody>
      </p:sp>
      <p:cxnSp>
        <p:nvCxnSpPr>
          <p:cNvPr id="12" name="Straight Arrow Connector 11">
            <a:extLst>
              <a:ext uri="{FF2B5EF4-FFF2-40B4-BE49-F238E27FC236}">
                <a16:creationId xmlns:a16="http://schemas.microsoft.com/office/drawing/2014/main" id="{B8A96559-02F1-26AB-DABB-BBDD92F652B3}"/>
              </a:ext>
            </a:extLst>
          </p:cNvPr>
          <p:cNvCxnSpPr>
            <a:cxnSpLocks/>
          </p:cNvCxnSpPr>
          <p:nvPr/>
        </p:nvCxnSpPr>
        <p:spPr>
          <a:xfrm>
            <a:off x="5791200" y="3704494"/>
            <a:ext cx="648000" cy="0"/>
          </a:xfrm>
          <a:prstGeom prst="straightConnector1">
            <a:avLst/>
          </a:prstGeom>
          <a:ln w="127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10CE0E8-6F0C-4A3C-C1E8-D16D3130F703}"/>
              </a:ext>
            </a:extLst>
          </p:cNvPr>
          <p:cNvCxnSpPr>
            <a:cxnSpLocks/>
          </p:cNvCxnSpPr>
          <p:nvPr/>
        </p:nvCxnSpPr>
        <p:spPr>
          <a:xfrm>
            <a:off x="5791200" y="3950679"/>
            <a:ext cx="648000" cy="0"/>
          </a:xfrm>
          <a:prstGeom prst="straightConnector1">
            <a:avLst/>
          </a:prstGeom>
          <a:ln w="127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8C5CB95-4CC6-77F0-8A09-C35D57D7FF31}"/>
              </a:ext>
            </a:extLst>
          </p:cNvPr>
          <p:cNvCxnSpPr>
            <a:cxnSpLocks/>
          </p:cNvCxnSpPr>
          <p:nvPr/>
        </p:nvCxnSpPr>
        <p:spPr>
          <a:xfrm>
            <a:off x="5791200" y="4783017"/>
            <a:ext cx="648000" cy="0"/>
          </a:xfrm>
          <a:prstGeom prst="straightConnector1">
            <a:avLst/>
          </a:prstGeom>
          <a:ln w="127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642356CF-C8E2-5FE8-C95C-1B55B206C056}"/>
              </a:ext>
            </a:extLst>
          </p:cNvPr>
          <p:cNvCxnSpPr>
            <a:cxnSpLocks/>
          </p:cNvCxnSpPr>
          <p:nvPr/>
        </p:nvCxnSpPr>
        <p:spPr>
          <a:xfrm>
            <a:off x="5779478" y="5884982"/>
            <a:ext cx="648000" cy="0"/>
          </a:xfrm>
          <a:prstGeom prst="straightConnector1">
            <a:avLst/>
          </a:prstGeom>
          <a:ln w="127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289F69DE-DFFC-3CA4-2E84-1AD932C1DF41}"/>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Paraiškos ir vertinimo formų dermė</a:t>
            </a:r>
          </a:p>
        </p:txBody>
      </p:sp>
      <p:sp>
        <p:nvSpPr>
          <p:cNvPr id="2" name="Rectangle 1">
            <a:extLst>
              <a:ext uri="{FF2B5EF4-FFF2-40B4-BE49-F238E27FC236}">
                <a16:creationId xmlns:a16="http://schemas.microsoft.com/office/drawing/2014/main" id="{A6FE2AB7-57F2-6D70-6F0B-6904380CF6C3}"/>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8</a:t>
            </a:r>
            <a:endParaRPr lang="en-US" sz="1600" dirty="0"/>
          </a:p>
        </p:txBody>
      </p:sp>
    </p:spTree>
    <p:extLst>
      <p:ext uri="{BB962C8B-B14F-4D97-AF65-F5344CB8AC3E}">
        <p14:creationId xmlns:p14="http://schemas.microsoft.com/office/powerpoint/2010/main" val="349174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1FE511F-5F8F-6AF0-BBFA-E44B1C9A1655}"/>
              </a:ext>
            </a:extLst>
          </p:cNvPr>
          <p:cNvSpPr>
            <a:spLocks noGrp="1"/>
          </p:cNvSpPr>
          <p:nvPr>
            <p:ph type="title"/>
          </p:nvPr>
        </p:nvSpPr>
        <p:spPr>
          <a:xfrm>
            <a:off x="4124960" y="187569"/>
            <a:ext cx="8067040" cy="948773"/>
          </a:xfrm>
        </p:spPr>
        <p:txBody>
          <a:bodyPr>
            <a:normAutofit/>
          </a:bodyPr>
          <a:lstStyle/>
          <a:p>
            <a:r>
              <a:rPr lang="lt-LT" cap="none" dirty="0">
                <a:solidFill>
                  <a:schemeClr val="tx1"/>
                </a:solidFill>
                <a:latin typeface="+mn-lt"/>
              </a:rPr>
              <a:t>Slenkstinio vertinimo sistema.</a:t>
            </a:r>
            <a:br>
              <a:rPr lang="lt-LT" cap="none" dirty="0">
                <a:solidFill>
                  <a:schemeClr val="tx1"/>
                </a:solidFill>
                <a:latin typeface="+mn-lt"/>
              </a:rPr>
            </a:br>
            <a:r>
              <a:rPr lang="lt-LT" cap="none" dirty="0">
                <a:solidFill>
                  <a:schemeClr val="tx1"/>
                </a:solidFill>
                <a:latin typeface="+mn-lt"/>
              </a:rPr>
              <a:t>Slenkstinis vertinimas pagal kriterijus (1)</a:t>
            </a:r>
          </a:p>
        </p:txBody>
      </p:sp>
      <p:sp>
        <p:nvSpPr>
          <p:cNvPr id="10" name="TextBox 9">
            <a:extLst>
              <a:ext uri="{FF2B5EF4-FFF2-40B4-BE49-F238E27FC236}">
                <a16:creationId xmlns:a16="http://schemas.microsoft.com/office/drawing/2014/main" id="{E3CE7602-09AD-7218-93B9-32B205E7F885}"/>
              </a:ext>
            </a:extLst>
          </p:cNvPr>
          <p:cNvSpPr txBox="1"/>
          <p:nvPr/>
        </p:nvSpPr>
        <p:spPr>
          <a:xfrm>
            <a:off x="1059366" y="1555104"/>
            <a:ext cx="10437541" cy="4801314"/>
          </a:xfrm>
          <a:prstGeom prst="rect">
            <a:avLst/>
          </a:prstGeom>
          <a:noFill/>
        </p:spPr>
        <p:txBody>
          <a:bodyPr wrap="square">
            <a:spAutoFit/>
          </a:bodyPr>
          <a:lstStyle/>
          <a:p>
            <a:pPr marL="267970" indent="-274320"/>
            <a:r>
              <a:rPr lang="lt-LT" sz="1800" dirty="0">
                <a:effectLst/>
                <a:latin typeface="Calibri" panose="020F0502020204030204" pitchFamily="34" charset="0"/>
                <a:ea typeface="Times New Roman" panose="02020603050405020304" pitchFamily="18" charset="0"/>
              </a:rPr>
              <a:t>Slenkstinio vertinimo sistema </a:t>
            </a:r>
            <a:r>
              <a:rPr lang="lt-LT" sz="1800" dirty="0" err="1">
                <a:effectLst/>
                <a:latin typeface="Calibri" panose="020F0502020204030204" pitchFamily="34" charset="0"/>
                <a:ea typeface="Times New Roman" panose="02020603050405020304" pitchFamily="18" charset="0"/>
              </a:rPr>
              <a:t>dvibalė</a:t>
            </a:r>
            <a:r>
              <a:rPr lang="lt-LT" sz="1800" dirty="0">
                <a:effectLst/>
                <a:latin typeface="Calibri" panose="020F0502020204030204" pitchFamily="34" charset="0"/>
                <a:ea typeface="Times New Roman" panose="02020603050405020304" pitchFamily="18" charset="0"/>
              </a:rPr>
              <a:t>. Galimi įverčiai:</a:t>
            </a:r>
            <a:endParaRPr lang="lt-LT" dirty="0">
              <a:latin typeface="Calibri" panose="020F0502020204030204" pitchFamily="34" charset="0"/>
              <a:ea typeface="Times New Roman" panose="02020603050405020304" pitchFamily="18" charset="0"/>
            </a:endParaRPr>
          </a:p>
          <a:p>
            <a:pPr marL="720725" indent="-363538">
              <a:buFont typeface="Wingdings" panose="05000000000000000000" pitchFamily="2" charset="2"/>
              <a:buChar char="q"/>
            </a:pPr>
            <a:r>
              <a:rPr lang="lt-LT" sz="1800" dirty="0">
                <a:effectLst/>
                <a:latin typeface="Calibri" panose="020F0502020204030204" pitchFamily="34" charset="0"/>
                <a:ea typeface="Times New Roman" panose="02020603050405020304" pitchFamily="18" charset="0"/>
              </a:rPr>
              <a:t>pakankamas arba aukštesnis</a:t>
            </a:r>
          </a:p>
          <a:p>
            <a:pPr marL="720725" indent="-363538">
              <a:buFont typeface="Wingdings" panose="05000000000000000000" pitchFamily="2" charset="2"/>
              <a:buChar char="q"/>
            </a:pPr>
            <a:r>
              <a:rPr lang="lt-LT" dirty="0">
                <a:latin typeface="Calibri" panose="020F0502020204030204" pitchFamily="34" charset="0"/>
                <a:ea typeface="Times New Roman" panose="02020603050405020304" pitchFamily="18" charset="0"/>
              </a:rPr>
              <a:t>nepakankamas</a:t>
            </a:r>
          </a:p>
          <a:p>
            <a:pPr marL="267970" indent="-274320"/>
            <a:endParaRPr lang="lt-LT" b="1" dirty="0">
              <a:latin typeface="Calibri" panose="020F0502020204030204" pitchFamily="34" charset="0"/>
              <a:ea typeface="Times New Roman" panose="02020603050405020304" pitchFamily="18" charset="0"/>
            </a:endParaRPr>
          </a:p>
          <a:p>
            <a:pPr marL="267970" indent="-274320"/>
            <a:r>
              <a:rPr lang="lt-LT" b="1" dirty="0">
                <a:latin typeface="Calibri" panose="020F0502020204030204" pitchFamily="34" charset="0"/>
                <a:ea typeface="Times New Roman" panose="02020603050405020304" pitchFamily="18" charset="0"/>
              </a:rPr>
              <a:t>Baigiamoji išvada:</a:t>
            </a:r>
          </a:p>
          <a:p>
            <a:pPr marL="720725" indent="-363538">
              <a:buFont typeface="Wingdings" panose="05000000000000000000" pitchFamily="2" charset="2"/>
              <a:buChar char="q"/>
            </a:pPr>
            <a:r>
              <a:rPr lang="lt-LT" sz="1800" dirty="0">
                <a:effectLst/>
                <a:ea typeface="Times New Roman" panose="02020603050405020304" pitchFamily="18" charset="0"/>
              </a:rPr>
              <a:t>rekomenduojama teikti išsamiajam vertinimui dėl įtraukimo į kelrodį</a:t>
            </a:r>
          </a:p>
          <a:p>
            <a:pPr marL="720725" indent="-363538">
              <a:buFont typeface="Wingdings" panose="05000000000000000000" pitchFamily="2" charset="2"/>
              <a:buChar char="q"/>
            </a:pPr>
            <a:r>
              <a:rPr lang="lt-LT" sz="1800" dirty="0">
                <a:effectLst/>
                <a:ea typeface="Times New Roman" panose="02020603050405020304" pitchFamily="18" charset="0"/>
              </a:rPr>
              <a:t>rekomenduojama neįtraukti į kelrodį</a:t>
            </a:r>
            <a:endParaRPr lang="lt-LT" sz="1800" b="1" dirty="0">
              <a:effectLst/>
              <a:ea typeface="Times New Roman" panose="02020603050405020304" pitchFamily="18" charset="0"/>
            </a:endParaRPr>
          </a:p>
          <a:p>
            <a:endParaRPr lang="lt-LT" sz="1800" dirty="0">
              <a:solidFill>
                <a:srgbClr val="000000"/>
              </a:solidFill>
              <a:effectLst/>
              <a:latin typeface="Times New Roman" panose="02020603050405020304" pitchFamily="18" charset="0"/>
              <a:ea typeface="Times New Roman" panose="02020603050405020304" pitchFamily="18" charset="0"/>
            </a:endParaRPr>
          </a:p>
          <a:p>
            <a:r>
              <a:rPr lang="lt-LT" sz="1800" dirty="0">
                <a:solidFill>
                  <a:srgbClr val="000000"/>
                </a:solidFill>
                <a:effectLst/>
                <a:latin typeface="Times New Roman" panose="02020603050405020304" pitchFamily="18" charset="0"/>
                <a:ea typeface="Times New Roman" panose="02020603050405020304" pitchFamily="18" charset="0"/>
              </a:rPr>
              <a:t>Paraiškos, kurioms slenkstinio vertinimo metu bent pagal vieną iš kriterijų skirtas įvertis „nepakankamas“, išsamiajam vertinimui neteikiamos</a:t>
            </a:r>
          </a:p>
          <a:p>
            <a:pPr marL="267970" indent="-274320"/>
            <a:endParaRPr lang="lt-LT" b="1" cap="all" dirty="0">
              <a:latin typeface="Calibri" panose="020F0502020204030204" pitchFamily="34" charset="0"/>
              <a:ea typeface="Times New Roman" panose="02020603050405020304" pitchFamily="18" charset="0"/>
            </a:endParaRPr>
          </a:p>
          <a:p>
            <a:pPr marL="267970" indent="-274320"/>
            <a:r>
              <a:rPr lang="lt-LT" sz="1800" b="1" cap="all" dirty="0">
                <a:effectLst/>
                <a:latin typeface="Calibri" panose="020F0502020204030204" pitchFamily="34" charset="0"/>
                <a:ea typeface="Times New Roman" panose="02020603050405020304" pitchFamily="18" charset="0"/>
              </a:rPr>
              <a:t>1.1. </a:t>
            </a:r>
            <a:r>
              <a:rPr lang="lt-LT" sz="1800" b="1" cap="all" dirty="0" err="1">
                <a:effectLst/>
                <a:latin typeface="Calibri" panose="020F0502020204030204" pitchFamily="34" charset="0"/>
                <a:ea typeface="Times New Roman" panose="02020603050405020304" pitchFamily="18" charset="0"/>
              </a:rPr>
              <a:t>MTi</a:t>
            </a:r>
            <a:r>
              <a:rPr lang="lt-LT" sz="1800" b="1" cap="all" dirty="0">
                <a:effectLst/>
                <a:latin typeface="Calibri" panose="020F0502020204030204" pitchFamily="34" charset="0"/>
                <a:ea typeface="Times New Roman" panose="02020603050405020304" pitchFamily="18" charset="0"/>
              </a:rPr>
              <a:t> POREIKIS IR POVEIKIS</a:t>
            </a:r>
            <a:endParaRPr lang="en-US" sz="1800" dirty="0">
              <a:effectLst/>
              <a:latin typeface="Times New Roman" panose="02020603050405020304" pitchFamily="18" charset="0"/>
              <a:ea typeface="Times New Roman" panose="02020603050405020304" pitchFamily="18" charset="0"/>
            </a:endParaRPr>
          </a:p>
          <a:p>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dirty="0">
                <a:solidFill>
                  <a:srgbClr val="000000"/>
                </a:solidFill>
                <a:effectLst/>
                <a:latin typeface="Calibri" panose="020F0502020204030204" pitchFamily="34" charset="0"/>
                <a:ea typeface="Times New Roman" panose="02020603050405020304" pitchFamily="18" charset="0"/>
              </a:rPr>
              <a:t>(vertinama </a:t>
            </a:r>
            <a:r>
              <a:rPr lang="lt-LT" sz="1800" dirty="0">
                <a:effectLst/>
                <a:latin typeface="Calibri" panose="020F0502020204030204" pitchFamily="34" charset="0"/>
                <a:ea typeface="Aptos" panose="020B0004020202020204" pitchFamily="34" charset="0"/>
              </a:rPr>
              <a:t>MTI įkūrimo (vystymo) tikslai; kokioms </a:t>
            </a:r>
            <a:r>
              <a:rPr lang="lt-LT" sz="1800" dirty="0">
                <a:effectLst/>
                <a:latin typeface="Calibri" panose="020F0502020204030204" pitchFamily="34" charset="0"/>
                <a:ea typeface="Times New Roman" panose="02020603050405020304" pitchFamily="18" charset="0"/>
              </a:rPr>
              <a:t>socialinėms-ekonominėms, socialinėms-kultūrinėms,  </a:t>
            </a:r>
            <a:r>
              <a:rPr lang="lt-LT" sz="1800" dirty="0">
                <a:effectLst/>
                <a:latin typeface="Calibri" panose="020F0502020204030204" pitchFamily="34" charset="0"/>
                <a:ea typeface="Aptos" panose="020B0004020202020204" pitchFamily="34" charset="0"/>
              </a:rPr>
              <a:t>mokslinėms ir</a:t>
            </a:r>
            <a:r>
              <a:rPr lang="lt-LT" sz="1800" dirty="0">
                <a:effectLst/>
                <a:latin typeface="Calibri" panose="020F0502020204030204" pitchFamily="34" charset="0"/>
                <a:ea typeface="Times New Roman" panose="02020603050405020304" pitchFamily="18" charset="0"/>
              </a:rPr>
              <a:t> technologinėms </a:t>
            </a:r>
            <a:r>
              <a:rPr lang="lt-LT" sz="1800" dirty="0">
                <a:effectLst/>
                <a:latin typeface="Calibri" panose="020F0502020204030204" pitchFamily="34" charset="0"/>
                <a:ea typeface="Aptos" panose="020B0004020202020204" pitchFamily="34" charset="0"/>
              </a:rPr>
              <a:t>problemoms spręsti reikalinga MTI;</a:t>
            </a:r>
            <a:r>
              <a:rPr lang="lt-LT"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r>
              <a:rPr lang="lt-LT" sz="1800" b="1" dirty="0">
                <a:effectLst/>
                <a:latin typeface="Calibri" panose="020F0502020204030204" pitchFamily="34" charset="0"/>
                <a:ea typeface="Times New Roman" panose="02020603050405020304" pitchFamily="18" charset="0"/>
              </a:rPr>
              <a:t>privalumas</a:t>
            </a:r>
            <a:r>
              <a:rPr lang="lt-LT" sz="1800" dirty="0">
                <a:effectLst/>
                <a:latin typeface="Calibri" panose="020F0502020204030204" pitchFamily="34" charset="0"/>
                <a:ea typeface="Times New Roman" panose="02020603050405020304" pitchFamily="18" charset="0"/>
              </a:rPr>
              <a:t>: ar MTI sukūrimas (vystymas) padės pasiekti mokslinį, technologinį proveržį, ar bus paskatinti ekonominiai, kultūriniai, socialiniai pokyčiai)</a:t>
            </a:r>
            <a:endParaRPr lang="en-US" sz="1800" dirty="0">
              <a:effectLst/>
              <a:latin typeface="Times New Roman" panose="02020603050405020304" pitchFamily="18" charset="0"/>
              <a:ea typeface="Times New Roman" panose="02020603050405020304" pitchFamily="18" charset="0"/>
            </a:endParaRPr>
          </a:p>
        </p:txBody>
      </p:sp>
      <p:sp>
        <p:nvSpPr>
          <p:cNvPr id="2" name="Rectangle 1">
            <a:extLst>
              <a:ext uri="{FF2B5EF4-FFF2-40B4-BE49-F238E27FC236}">
                <a16:creationId xmlns:a16="http://schemas.microsoft.com/office/drawing/2014/main" id="{45592D28-EAFD-74D6-D5A3-B9B2EE74ABEC}"/>
              </a:ext>
            </a:extLst>
          </p:cNvPr>
          <p:cNvSpPr/>
          <p:nvPr/>
        </p:nvSpPr>
        <p:spPr>
          <a:xfrm>
            <a:off x="111512" y="6488668"/>
            <a:ext cx="11864898" cy="338554"/>
          </a:xfrm>
          <a:prstGeom prst="rect">
            <a:avLst/>
          </a:prstGeom>
        </p:spPr>
        <p:txBody>
          <a:bodyPr wrap="square">
            <a:spAutoFit/>
          </a:bodyPr>
          <a:lstStyle/>
          <a:p>
            <a:r>
              <a:rPr lang="lt-LT" sz="1600" kern="0" dirty="0">
                <a:solidFill>
                  <a:srgbClr val="00664C"/>
                </a:solidFill>
                <a:effectLst/>
                <a:latin typeface="Calibri" panose="020F0502020204030204" pitchFamily="34" charset="0"/>
                <a:ea typeface="Aptos" panose="020B0004020202020204" pitchFamily="34" charset="0"/>
              </a:rPr>
              <a:t>Vieša diskusija-susitikimas</a:t>
            </a:r>
            <a:r>
              <a:rPr lang="en-US" sz="1600" dirty="0">
                <a:solidFill>
                  <a:srgbClr val="046E58"/>
                </a:solidFill>
                <a:latin typeface="Calibri" panose="020F0502020204030204" pitchFamily="34" charset="0"/>
              </a:rPr>
              <a:t>				Vilnius, </a:t>
            </a:r>
            <a:r>
              <a:rPr lang="lt-LT" sz="1600" dirty="0">
                <a:solidFill>
                  <a:srgbClr val="046E58"/>
                </a:solidFill>
                <a:latin typeface="Calibri" panose="020F0502020204030204" pitchFamily="34" charset="0"/>
              </a:rPr>
              <a:t>2024-07-01</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		</a:t>
            </a:r>
            <a:r>
              <a:rPr lang="en-US" sz="1600" dirty="0">
                <a:solidFill>
                  <a:srgbClr val="046E58"/>
                </a:solidFill>
                <a:latin typeface="Calibri" panose="020F0502020204030204" pitchFamily="34" charset="0"/>
              </a:rPr>
              <a:t>	          </a:t>
            </a:r>
            <a:r>
              <a:rPr lang="lt-LT" sz="1600" dirty="0">
                <a:solidFill>
                  <a:srgbClr val="046E58"/>
                </a:solidFill>
                <a:latin typeface="Calibri" panose="020F0502020204030204" pitchFamily="34" charset="0"/>
              </a:rPr>
              <a:t>9</a:t>
            </a:r>
            <a:endParaRPr lang="en-US" sz="1600" dirty="0"/>
          </a:p>
        </p:txBody>
      </p:sp>
    </p:spTree>
    <p:extLst>
      <p:ext uri="{BB962C8B-B14F-4D97-AF65-F5344CB8AC3E}">
        <p14:creationId xmlns:p14="http://schemas.microsoft.com/office/powerpoint/2010/main" val="202424292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14250</TotalTime>
  <Words>2900</Words>
  <Application>Microsoft Office PowerPoint</Application>
  <PresentationFormat>Widescreen</PresentationFormat>
  <Paragraphs>243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Times New Roman</vt:lpstr>
      <vt:lpstr>Wingdings</vt:lpstr>
      <vt:lpstr>1_Office Theme</vt:lpstr>
      <vt:lpstr>Lietuvos MTI kelrodžio (2024 m.) rengimo gairės</vt:lpstr>
      <vt:lpstr>Turinys</vt:lpstr>
      <vt:lpstr>Apie 2020 metų MTI kelrodį</vt:lpstr>
      <vt:lpstr>Teisinė terpė</vt:lpstr>
      <vt:lpstr>Lietuvos MTI kelrodžio sandara</vt:lpstr>
      <vt:lpstr>Nacionalinių MTI atrankos schema (1)</vt:lpstr>
      <vt:lpstr>Nacionalinių MTI atrankos schema (2)</vt:lpstr>
      <vt:lpstr>Paraiškos ir vertinimo formų dermė</vt:lpstr>
      <vt:lpstr>Slenkstinio vertinimo sistema. Slenkstinis vertinimas pagal kriterijus (1)</vt:lpstr>
      <vt:lpstr>Slenkstinis vertinimas pagal kriterijus (2)</vt:lpstr>
      <vt:lpstr>Išsamiojo vertinimo sistema (1)</vt:lpstr>
      <vt:lpstr>Išsamiojo vertinimo sistema (2)</vt:lpstr>
      <vt:lpstr>Išsamusis vertinimas pagal kriterijus (1)</vt:lpstr>
      <vt:lpstr>Išsamusis vertinimas pagal kriterijus (2)</vt:lpstr>
      <vt:lpstr>Išsamusis vertinimas pagal kriterijus (3)</vt:lpstr>
      <vt:lpstr>Išsamusis vertinimas pagal kriterijus (4)</vt:lpstr>
      <vt:lpstr>Išsamusis vertinimas pagal kriterijus (5.1)</vt:lpstr>
      <vt:lpstr>Išsamusis vertinimas pagal kriterijus (5.2)</vt:lpstr>
      <vt:lpstr>Išsamusis vertinimas pagal kriterijus (6)</vt:lpstr>
      <vt:lpstr>Vertinimas pagal kriterijus (7)</vt:lpstr>
      <vt:lpstr>Vertinimas pagal kriterijus (8)</vt:lpstr>
      <vt:lpstr>Vertinimas pagal kriterijus (9)</vt:lpstr>
      <vt:lpstr>Svarbu žinoti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Reda Cimmperman | Lietuvos mokslo taryba</dc:creator>
  <cp:lastModifiedBy>Eugenijus</cp:lastModifiedBy>
  <cp:revision>627</cp:revision>
  <dcterms:created xsi:type="dcterms:W3CDTF">2020-03-09T12:15:31Z</dcterms:created>
  <dcterms:modified xsi:type="dcterms:W3CDTF">2024-06-30T19:44:30Z</dcterms:modified>
</cp:coreProperties>
</file>