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6" r:id="rId2"/>
    <p:sldId id="257" r:id="rId3"/>
    <p:sldId id="269" r:id="rId4"/>
    <p:sldId id="270" r:id="rId5"/>
    <p:sldId id="271" r:id="rId6"/>
    <p:sldId id="272" r:id="rId7"/>
    <p:sldId id="273" r:id="rId8"/>
    <p:sldId id="274" r:id="rId9"/>
    <p:sldId id="268" r:id="rId10"/>
  </p:sldIdLst>
  <p:sldSz cx="12192000" cy="6858000"/>
  <p:notesSz cx="6858000" cy="9144000"/>
  <p:defaultTextStyle>
    <a:defPPr>
      <a:defRPr lang="en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179"/>
    <a:srgbClr val="3AACE1"/>
    <a:srgbClr val="F9F6F2"/>
    <a:srgbClr val="2E3648"/>
    <a:srgbClr val="2894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94"/>
    <p:restoredTop sz="94726"/>
  </p:normalViewPr>
  <p:slideViewPr>
    <p:cSldViewPr snapToGrid="0">
      <p:cViewPr varScale="1">
        <p:scale>
          <a:sx n="76" d="100"/>
          <a:sy n="76" d="100"/>
        </p:scale>
        <p:origin x="53" y="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3FE8F-89C2-0545-BEA5-9A9CBF352A17}" type="datetimeFigureOut">
              <a:rPr lang="en-LT" smtClean="0"/>
              <a:t>10/17/2024</a:t>
            </a:fld>
            <a:endParaRPr lang="en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058C2-B31C-A84C-A7B3-55E85E344A8A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024199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A058C2-B31C-A84C-A7B3-55E85E344A8A}" type="slidenum">
              <a:rPr lang="en-LT" smtClean="0"/>
              <a:t>9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772558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7D9E2-16E5-D883-493E-B1DEC0383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7C2B54-92EE-993F-B91B-AC52E5FDC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488A8-702E-0B5C-4526-9A963F62A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E0C1-C4FD-DE4A-9DE9-00AB1551C75E}" type="datetimeFigureOut">
              <a:rPr lang="en-LT" smtClean="0"/>
              <a:t>10/17/2024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E2E29-42DF-B6F6-361E-B150C0CC9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76DF1-2E0F-E552-8FCE-26343BB51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22A8-A7C0-0443-B769-E0E66F337F11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917594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BAE20-28C5-47CD-BA27-C7FCD9192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367F5F-A47E-4FBD-69F2-821AEDC49F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F9D7B9-8580-89F9-95C9-B2FE0400C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E0C1-C4FD-DE4A-9DE9-00AB1551C75E}" type="datetimeFigureOut">
              <a:rPr lang="en-LT" smtClean="0"/>
              <a:t>10/17/2024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8F7A1-7617-ABCA-BF3F-5F82C52E0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975F8-13CF-11DB-0D2B-DB345B78B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22A8-A7C0-0443-B769-E0E66F337F11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85066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B05575-37A7-468B-A924-EA865F7680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9024BE-D21C-969B-1664-B8BA344E14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7ADD6C-98B8-9C2D-F353-8DB0EE6AA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E0C1-C4FD-DE4A-9DE9-00AB1551C75E}" type="datetimeFigureOut">
              <a:rPr lang="en-LT" smtClean="0"/>
              <a:t>10/17/2024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934F0-5DD3-5A63-8B75-63D78A24C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B03F0-7D3F-14A0-8856-BE43F3658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22A8-A7C0-0443-B769-E0E66F337F11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1883849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3E870-CFE0-7272-C053-39836252D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BCA0F-B24C-C0BD-CED6-1C4DCEE1A7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56D38-D87D-3BE1-FD60-2F7A90497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E0C1-C4FD-DE4A-9DE9-00AB1551C75E}" type="datetimeFigureOut">
              <a:rPr lang="en-LT" smtClean="0"/>
              <a:t>10/17/2024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72EBC-DC19-BA61-D554-670D455F7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E53048-7D00-FD7B-A237-61C6B1017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22A8-A7C0-0443-B769-E0E66F337F11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81551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1FE4A-CCE2-5257-5D21-838701C41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BBA7B-E046-1242-8F33-E38EE03D1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5A7D7-C334-7366-63AF-30C026726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E0C1-C4FD-DE4A-9DE9-00AB1551C75E}" type="datetimeFigureOut">
              <a:rPr lang="en-LT" smtClean="0"/>
              <a:t>10/17/2024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12215-64A8-B845-A626-C5F4AD719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478A3-6FC1-110E-F771-72701C9FF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22A8-A7C0-0443-B769-E0E66F337F11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1104205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6BBBB-432A-C10F-9C93-C314F0D7E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854A5-CB70-2D4E-0726-63F52B1AC2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039CE3-97B9-CF72-E4EC-105181EDA7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655835-854E-F2FE-D0A7-C276C1A8C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E0C1-C4FD-DE4A-9DE9-00AB1551C75E}" type="datetimeFigureOut">
              <a:rPr lang="en-LT" smtClean="0"/>
              <a:t>10/17/2024</a:t>
            </a:fld>
            <a:endParaRPr lang="en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52620-7C3B-F8F2-8215-A12BAEB62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1D52DA-38F4-EC76-21D0-9C9AE4D23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22A8-A7C0-0443-B769-E0E66F337F11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50287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2A20F-FD77-3F01-5DC7-E6B9FFFFC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8B551A-4FFC-A651-9A2C-E644F1AC9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3A4268-409D-C14F-7F81-2C7BBCF55F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B8C8DE-EA73-735B-390E-1BE2C6B0C3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07B188-41CB-D673-BBEE-7F3B61C77D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367B28-8FF1-D30E-7307-D8723B9B1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E0C1-C4FD-DE4A-9DE9-00AB1551C75E}" type="datetimeFigureOut">
              <a:rPr lang="en-LT" smtClean="0"/>
              <a:t>10/17/2024</a:t>
            </a:fld>
            <a:endParaRPr lang="en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B68947-8CDF-40E1-B391-8671291DC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95EF9D-9660-3FDD-131B-16C8CA5B0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22A8-A7C0-0443-B769-E0E66F337F11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3890572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8811D-F25C-801D-B64D-EEC4E415C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1011B4-8F4C-14A2-61FD-99F947B6A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E0C1-C4FD-DE4A-9DE9-00AB1551C75E}" type="datetimeFigureOut">
              <a:rPr lang="en-LT" smtClean="0"/>
              <a:t>10/17/2024</a:t>
            </a:fld>
            <a:endParaRPr lang="en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7B4EE3-187C-9383-FC54-6890E6474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6F60E2-0C9A-E8D2-E6D7-F697F4453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22A8-A7C0-0443-B769-E0E66F337F11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319569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E835EC-A2B6-A656-CF44-A8F52A5C0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E0C1-C4FD-DE4A-9DE9-00AB1551C75E}" type="datetimeFigureOut">
              <a:rPr lang="en-LT" smtClean="0"/>
              <a:t>10/17/2024</a:t>
            </a:fld>
            <a:endParaRPr lang="en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CF5DA4-361B-9C25-79F6-00411BDDC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226F76-8DD2-376A-6030-57E76C811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22A8-A7C0-0443-B769-E0E66F337F11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205947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A1583-B150-B5C1-F4B1-B6003D669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FC703-3C83-D63D-CA7D-A54E0DE33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F497E2-10BB-4EBC-519C-9CE36CDB0B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C15AA-31D9-C408-DDCE-A21405C06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E0C1-C4FD-DE4A-9DE9-00AB1551C75E}" type="datetimeFigureOut">
              <a:rPr lang="en-LT" smtClean="0"/>
              <a:t>10/17/2024</a:t>
            </a:fld>
            <a:endParaRPr lang="en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3929B8-1701-E551-25D5-1A91C662D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E80C9-B510-4BA0-502B-7F0C47BC7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22A8-A7C0-0443-B769-E0E66F337F11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2470455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67E52-C2BF-5F83-B818-79F6819C6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ED8961-BA32-644E-54F7-141153E2D3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2008EA-AE7B-6EBD-1ED3-48999E838A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7DE152-D524-128E-3440-740361A61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E0C1-C4FD-DE4A-9DE9-00AB1551C75E}" type="datetimeFigureOut">
              <a:rPr lang="en-LT" smtClean="0"/>
              <a:t>10/17/2024</a:t>
            </a:fld>
            <a:endParaRPr lang="en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CCEB4-5617-133A-8DA5-5B5DF2FAE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29FC58-5A22-955C-DF9E-4C6BD3DF4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F22A8-A7C0-0443-B769-E0E66F337F11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3984697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9CEC4F-F4AB-036B-2BC5-04C5ADFC4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9E366-B097-CB21-163F-9B4624A2D7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3F273-6422-71E9-D19A-28444799EE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14E0C1-C4FD-DE4A-9DE9-00AB1551C75E}" type="datetimeFigureOut">
              <a:rPr lang="en-LT" smtClean="0"/>
              <a:t>10/17/2024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A22E7-75F9-D2C4-CE8B-8023B09BA4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FFAEA-E9E2-5CE8-FA93-78DEA8DED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AF22A8-A7C0-0443-B769-E0E66F337F11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1666846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DA0FA82-403D-269C-31EF-832C577030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8188893" y="4672480"/>
            <a:ext cx="4648200" cy="262158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8DFFBEC-0850-D692-06DC-8436583883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1492" y="4663636"/>
            <a:ext cx="1709009" cy="77332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A64975B0-9EFE-CCCD-1AD5-A7DA8C027A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35322" y="1745667"/>
            <a:ext cx="8140593" cy="968912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lt-LT" sz="3200" b="1" dirty="0">
                <a:latin typeface="Arial" panose="020B0604020202020204" pitchFamily="34" charset="0"/>
                <a:cs typeface="Arial" panose="020B0604020202020204" pitchFamily="34" charset="0"/>
              </a:rPr>
              <a:t>Lietuvos mokslinių tyrimų infrastruktūrų (MTI) kelrodžio 2024 sandara ir MTI atranka į jį</a:t>
            </a:r>
            <a:endParaRPr lang="en-LT" sz="3200" dirty="0">
              <a:solidFill>
                <a:sysClr val="windowText" lastClr="000000"/>
              </a:solidFill>
              <a:highlight>
                <a:srgbClr val="FEF17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AADA6F-89D3-ABE3-D4C5-A10790166A44}"/>
              </a:ext>
            </a:extLst>
          </p:cNvPr>
          <p:cNvSpPr txBox="1"/>
          <p:nvPr/>
        </p:nvSpPr>
        <p:spPr>
          <a:xfrm>
            <a:off x="5750009" y="5798606"/>
            <a:ext cx="691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LT" dirty="0">
                <a:solidFill>
                  <a:srgbClr val="2E3648"/>
                </a:solidFill>
                <a:latin typeface="Asap" pitchFamily="2" charset="77"/>
              </a:rPr>
              <a:t>2024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30A6752-062F-661D-2065-6BD8FF096FD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 rot="10800000">
            <a:off x="-546128" y="-683292"/>
            <a:ext cx="4648200" cy="2621584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A64975B0-9EFE-CCCD-1AD5-A7DA8C027AFB}"/>
              </a:ext>
            </a:extLst>
          </p:cNvPr>
          <p:cNvSpPr txBox="1">
            <a:spLocks/>
          </p:cNvSpPr>
          <p:nvPr/>
        </p:nvSpPr>
        <p:spPr>
          <a:xfrm>
            <a:off x="1193329" y="2839422"/>
            <a:ext cx="10684143" cy="9689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lt-L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Dr. Eugenijus Stumbrys, LMT Mokslo ir studijų politikos analizės skyriaus vedėjas</a:t>
            </a:r>
            <a:endParaRPr lang="lt-LT" sz="2000" b="1" dirty="0">
              <a:solidFill>
                <a:sysClr val="windowText" lastClr="000000"/>
              </a:solidFill>
              <a:highlight>
                <a:srgbClr val="FEF17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223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AEB76-8990-099A-61AF-611596C59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4853" y="199583"/>
            <a:ext cx="9144000" cy="968912"/>
          </a:xfrm>
        </p:spPr>
        <p:txBody>
          <a:bodyPr>
            <a:normAutofit/>
          </a:bodyPr>
          <a:lstStyle/>
          <a:p>
            <a:pPr algn="r"/>
            <a:r>
              <a:rPr lang="lt-L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Apie MTI kelrodį</a:t>
            </a:r>
            <a:endParaRPr lang="en-LT" sz="3200" dirty="0">
              <a:solidFill>
                <a:sysClr val="windowText" lastClr="000000"/>
              </a:solidFill>
              <a:highlight>
                <a:srgbClr val="FEF17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DF016F-49C5-85F5-B7BD-EAD1870141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388" y="504850"/>
            <a:ext cx="1466620" cy="6636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46EEE1C-E418-9B65-CE60-D84B42363881}"/>
              </a:ext>
            </a:extLst>
          </p:cNvPr>
          <p:cNvSpPr txBox="1"/>
          <p:nvPr/>
        </p:nvSpPr>
        <p:spPr>
          <a:xfrm>
            <a:off x="11182864" y="5980671"/>
            <a:ext cx="691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LT" dirty="0">
                <a:solidFill>
                  <a:srgbClr val="2E3648"/>
                </a:solidFill>
                <a:latin typeface="Asap" pitchFamily="2" charset="77"/>
              </a:rPr>
              <a:t>2024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3325A5-B873-1134-E092-FC8609CC04F4}"/>
              </a:ext>
            </a:extLst>
          </p:cNvPr>
          <p:cNvSpPr txBox="1"/>
          <p:nvPr/>
        </p:nvSpPr>
        <p:spPr>
          <a:xfrm>
            <a:off x="887142" y="1594615"/>
            <a:ext cx="100220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Kelrodis yra 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Lietuvos mokslo tarybos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parengtas ir patvirtintas MTI politikos dokumentas, nustatantis ilgalaikes nacionalines ir tarptautines MTI politikos kryptis, prioritetus, galimybes, perspektyvas, ateities įžvalgas ir kt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. (iš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Lietuvos mokslinių tyrimų infrastruktūrų kelrodžio sudarymo ir dalyvavimo tarptautinių mokslinių tyrimų infrastruktūrų veikloje tvarkos 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aprašo).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5E49E4-23C7-1FE7-2164-94784C04451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88893" y="4854545"/>
            <a:ext cx="4648200" cy="262158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976007" y="3612631"/>
            <a:ext cx="10206857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Privalomos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Kelrodžio struktūrinės dalys yra 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šios (iš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Lietuvos mokslinių tyrimų infrastruktūrų kelrodžio rengimo ir tvirtinimo 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reglamento):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19138" indent="-358775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Lietuvos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MTI istorija ir ateities perspektyvos, atitinkanti Aprašo 16.1 papunkčio nuostatas;</a:t>
            </a:r>
          </a:p>
          <a:p>
            <a:pPr marL="719138" indent="-358775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Lietuvos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MTI ekosistema ir raidos kryptys, atitinkanti Aprašo 16.2 papunkčio nuostatas;</a:t>
            </a:r>
          </a:p>
          <a:p>
            <a:pPr marL="719138" indent="-358775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Lietuvos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MTI, aprašytos vadovaujantis Aprašo 16.3 papunkčio nuostatomis.</a:t>
            </a:r>
          </a:p>
        </p:txBody>
      </p:sp>
      <p:sp>
        <p:nvSpPr>
          <p:cNvPr id="4" name="Rectangle 3"/>
          <p:cNvSpPr/>
          <p:nvPr/>
        </p:nvSpPr>
        <p:spPr>
          <a:xfrm>
            <a:off x="-16566" y="6505804"/>
            <a:ext cx="12208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600" dirty="0">
                <a:latin typeface="Arial" panose="020B0604020202020204" pitchFamily="34" charset="0"/>
                <a:cs typeface="Arial" panose="020B0604020202020204" pitchFamily="34" charset="0"/>
              </a:rPr>
              <a:t>Lietuvos MTI kelrodžio 2024 projekto aptarimo vieša </a:t>
            </a:r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diskusija-susitikimas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	Vilnius, 2024-10-18			2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922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AEB76-8990-099A-61AF-611596C59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4853" y="199583"/>
            <a:ext cx="9144000" cy="968912"/>
          </a:xfrm>
        </p:spPr>
        <p:txBody>
          <a:bodyPr>
            <a:normAutofit/>
          </a:bodyPr>
          <a:lstStyle/>
          <a:p>
            <a:pPr algn="r"/>
            <a:r>
              <a:rPr lang="lt-L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Pasiūlyta MTI kelrodžio sandara</a:t>
            </a:r>
            <a:endParaRPr lang="en-LT" sz="3200" dirty="0">
              <a:solidFill>
                <a:sysClr val="windowText" lastClr="000000"/>
              </a:solidFill>
              <a:highlight>
                <a:srgbClr val="FEF17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DF016F-49C5-85F5-B7BD-EAD1870141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388" y="504850"/>
            <a:ext cx="1466620" cy="6636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46EEE1C-E418-9B65-CE60-D84B42363881}"/>
              </a:ext>
            </a:extLst>
          </p:cNvPr>
          <p:cNvSpPr txBox="1"/>
          <p:nvPr/>
        </p:nvSpPr>
        <p:spPr>
          <a:xfrm>
            <a:off x="11182864" y="5980671"/>
            <a:ext cx="691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LT" dirty="0">
                <a:solidFill>
                  <a:srgbClr val="2E3648"/>
                </a:solidFill>
                <a:latin typeface="Asap" pitchFamily="2" charset="77"/>
              </a:rPr>
              <a:t>2024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3325A5-B873-1134-E092-FC8609CC04F4}"/>
              </a:ext>
            </a:extLst>
          </p:cNvPr>
          <p:cNvSpPr txBox="1"/>
          <p:nvPr/>
        </p:nvSpPr>
        <p:spPr>
          <a:xfrm>
            <a:off x="1071968" y="1740529"/>
            <a:ext cx="10022037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lt-LT" b="1" dirty="0" smtClean="0">
                <a:latin typeface="Arial" panose="020B0604020202020204" pitchFamily="34" charset="0"/>
                <a:cs typeface="Arial" panose="020B0604020202020204" pitchFamily="34" charset="0"/>
              </a:rPr>
              <a:t>Santrumpos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lt-LT" b="1" dirty="0">
                <a:latin typeface="Arial" panose="020B0604020202020204" pitchFamily="34" charset="0"/>
                <a:cs typeface="Arial" panose="020B0604020202020204" pitchFamily="34" charset="0"/>
              </a:rPr>
              <a:t>Santrauka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lt-LT" b="1" dirty="0">
                <a:latin typeface="Arial" panose="020B0604020202020204" pitchFamily="34" charset="0"/>
                <a:cs typeface="Arial" panose="020B0604020202020204" pitchFamily="34" charset="0"/>
              </a:rPr>
              <a:t>Įvadas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lt-LT" b="1" dirty="0">
                <a:latin typeface="Arial" panose="020B0604020202020204" pitchFamily="34" charset="0"/>
                <a:cs typeface="Arial" panose="020B0604020202020204" pitchFamily="34" charset="0"/>
              </a:rPr>
              <a:t>I dalis. Lietuvos MTI istorija ir ateities perspektyvos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lt-LT" b="1" dirty="0">
                <a:latin typeface="Arial" panose="020B0604020202020204" pitchFamily="34" charset="0"/>
                <a:cs typeface="Arial" panose="020B0604020202020204" pitchFamily="34" charset="0"/>
              </a:rPr>
              <a:t>II dalis. Lietuvos MTI ekosistema ir raidos kryptys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lt-LT" b="1" dirty="0">
                <a:latin typeface="Arial" panose="020B0604020202020204" pitchFamily="34" charset="0"/>
                <a:cs typeface="Arial" panose="020B0604020202020204" pitchFamily="34" charset="0"/>
              </a:rPr>
              <a:t>III dalis. Lietuvos MTI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lt-LT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Priedai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5E49E4-23C7-1FE7-2164-94784C04451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88893" y="4854545"/>
            <a:ext cx="4648200" cy="262158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974688" y="3083027"/>
            <a:ext cx="6099242" cy="80739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8" name="Rectangle 7"/>
          <p:cNvSpPr/>
          <p:nvPr/>
        </p:nvSpPr>
        <p:spPr>
          <a:xfrm>
            <a:off x="-16566" y="6505804"/>
            <a:ext cx="12208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600" dirty="0">
                <a:latin typeface="Arial" panose="020B0604020202020204" pitchFamily="34" charset="0"/>
                <a:cs typeface="Arial" panose="020B0604020202020204" pitchFamily="34" charset="0"/>
              </a:rPr>
              <a:t>Lietuvos MTI kelrodžio 2024 projekto aptarimo vieša </a:t>
            </a:r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diskusija-susitikimas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	Vilnius, 2024-10-18			3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97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AEB76-8990-099A-61AF-611596C59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4853" y="199583"/>
            <a:ext cx="9144000" cy="968912"/>
          </a:xfrm>
        </p:spPr>
        <p:txBody>
          <a:bodyPr>
            <a:normAutofit/>
          </a:bodyPr>
          <a:lstStyle/>
          <a:p>
            <a:pPr algn="r"/>
            <a:r>
              <a:rPr lang="lt-L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Pasiūlyta MTI kelrodžio sandara</a:t>
            </a:r>
            <a:endParaRPr lang="en-LT" sz="3200" dirty="0">
              <a:solidFill>
                <a:sysClr val="windowText" lastClr="000000"/>
              </a:solidFill>
              <a:highlight>
                <a:srgbClr val="FEF17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DF016F-49C5-85F5-B7BD-EAD1870141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388" y="504850"/>
            <a:ext cx="1466620" cy="6636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46EEE1C-E418-9B65-CE60-D84B42363881}"/>
              </a:ext>
            </a:extLst>
          </p:cNvPr>
          <p:cNvSpPr txBox="1"/>
          <p:nvPr/>
        </p:nvSpPr>
        <p:spPr>
          <a:xfrm>
            <a:off x="11182864" y="5980671"/>
            <a:ext cx="691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LT" dirty="0">
                <a:solidFill>
                  <a:srgbClr val="2E3648"/>
                </a:solidFill>
                <a:latin typeface="Asap" pitchFamily="2" charset="77"/>
              </a:rPr>
              <a:t>2024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3325A5-B873-1134-E092-FC8609CC04F4}"/>
              </a:ext>
            </a:extLst>
          </p:cNvPr>
          <p:cNvSpPr txBox="1"/>
          <p:nvPr/>
        </p:nvSpPr>
        <p:spPr>
          <a:xfrm>
            <a:off x="1071968" y="1439084"/>
            <a:ext cx="1002203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lt-LT" b="1" dirty="0">
                <a:latin typeface="Arial" panose="020B0604020202020204" pitchFamily="34" charset="0"/>
                <a:cs typeface="Arial" panose="020B0604020202020204" pitchFamily="34" charset="0"/>
              </a:rPr>
              <a:t>III dalis. Lietuvos MTI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60000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3.1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.  Nacionalinių MTI atranka į kelrodį</a:t>
            </a:r>
          </a:p>
          <a:p>
            <a:pPr defTabSz="720000"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3.1.1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. Slenkstinis vertinimas</a:t>
            </a:r>
          </a:p>
          <a:p>
            <a:pPr defTabSz="720000"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3.1.2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. Išsamusis vertinimas</a:t>
            </a:r>
          </a:p>
          <a:p>
            <a:pPr defTabSz="360000"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3.2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. Duomenų, kompiuterijos ir skaitmeniniai tyrimai</a:t>
            </a:r>
          </a:p>
          <a:p>
            <a:pPr defTabSz="720000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3.2.1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. Atsparumo kibernetinėms grėsmėms mokslinių tyrimų infrastruktūra (QUARTIC)</a:t>
            </a:r>
          </a:p>
          <a:p>
            <a:pPr defTabSz="720000"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3.2.2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. Lietuvos našių skaičiavimų tinklas (LitGrid-HPC)</a:t>
            </a:r>
          </a:p>
          <a:p>
            <a:pPr defTabSz="360000"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3.3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Energetika</a:t>
            </a:r>
          </a:p>
          <a:p>
            <a:pPr defTabSz="360000" fontAlgn="base">
              <a:lnSpc>
                <a:spcPct val="150000"/>
              </a:lnSpc>
            </a:pPr>
            <a:r>
              <a:rPr lang="lt-LT" dirty="0" smtClean="0"/>
              <a:t>	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3.4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. Aplinka</a:t>
            </a:r>
          </a:p>
          <a:p>
            <a:pPr defTabSz="360000"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3.5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. Sveikata ir maistas</a:t>
            </a:r>
          </a:p>
          <a:p>
            <a:pPr defTabSz="360000"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3.6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. Fiziniai ir inžinerijos mokslai</a:t>
            </a:r>
          </a:p>
          <a:p>
            <a:pPr defTabSz="360000"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3.7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. Socialinės ir kultūrinės 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inovacijos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5E49E4-23C7-1FE7-2164-94784C04451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88893" y="4854545"/>
            <a:ext cx="4648200" cy="262158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-16566" y="6505804"/>
            <a:ext cx="12208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600" dirty="0">
                <a:latin typeface="Arial" panose="020B0604020202020204" pitchFamily="34" charset="0"/>
                <a:cs typeface="Arial" panose="020B0604020202020204" pitchFamily="34" charset="0"/>
              </a:rPr>
              <a:t>Lietuvos MTI kelrodžio 2024 projekto aptarimo vieša </a:t>
            </a:r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diskusija-susitikimas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	Vilnius, 2024-10-18			4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572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AEB76-8990-099A-61AF-611596C59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4853" y="199583"/>
            <a:ext cx="9144000" cy="968912"/>
          </a:xfrm>
        </p:spPr>
        <p:txBody>
          <a:bodyPr>
            <a:normAutofit/>
          </a:bodyPr>
          <a:lstStyle/>
          <a:p>
            <a:pPr algn="r"/>
            <a:r>
              <a:rPr lang="lt-L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Pasiūlyta MTI kelrodžio sandara</a:t>
            </a:r>
            <a:endParaRPr lang="en-LT" sz="3200" dirty="0">
              <a:solidFill>
                <a:sysClr val="windowText" lastClr="000000"/>
              </a:solidFill>
              <a:highlight>
                <a:srgbClr val="FEF17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DF016F-49C5-85F5-B7BD-EAD1870141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388" y="504850"/>
            <a:ext cx="1466620" cy="6636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46EEE1C-E418-9B65-CE60-D84B42363881}"/>
              </a:ext>
            </a:extLst>
          </p:cNvPr>
          <p:cNvSpPr txBox="1"/>
          <p:nvPr/>
        </p:nvSpPr>
        <p:spPr>
          <a:xfrm>
            <a:off x="11182864" y="5980671"/>
            <a:ext cx="691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LT" dirty="0">
                <a:solidFill>
                  <a:srgbClr val="2E3648"/>
                </a:solidFill>
                <a:latin typeface="Asap" pitchFamily="2" charset="77"/>
              </a:rPr>
              <a:t>2024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3325A5-B873-1134-E092-FC8609CC04F4}"/>
              </a:ext>
            </a:extLst>
          </p:cNvPr>
          <p:cNvSpPr txBox="1"/>
          <p:nvPr/>
        </p:nvSpPr>
        <p:spPr>
          <a:xfrm>
            <a:off x="1071968" y="1439084"/>
            <a:ext cx="10574072" cy="4196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lt-LT" b="1" dirty="0">
                <a:latin typeface="Arial" panose="020B0604020202020204" pitchFamily="34" charset="0"/>
                <a:cs typeface="Arial" panose="020B0604020202020204" pitchFamily="34" charset="0"/>
              </a:rPr>
              <a:t>Priedai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60000"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1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priedas. Mokslinių tyrimų infrastruktūrų komisijos sudėtis</a:t>
            </a:r>
          </a:p>
          <a:p>
            <a:pPr defTabSz="360000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2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priedas. Lietuvos mokslinių tyrimų infrastruktūrų kelrodžio raida</a:t>
            </a:r>
          </a:p>
          <a:p>
            <a:pPr defTabSz="360000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3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priedas. Nacionalinių mokslinių tyrimų infrastruktūrų (MTI) įsijungimo į tarptautines MTI chronologija</a:t>
            </a:r>
          </a:p>
          <a:p>
            <a:pPr defTabSz="360000"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4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priedas. Slenkstinio vertinimo forma</a:t>
            </a:r>
          </a:p>
          <a:p>
            <a:pPr defTabSz="360000"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5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priedas. Išsamiojo vertinimo forma</a:t>
            </a:r>
          </a:p>
          <a:p>
            <a:pPr defTabSz="360000"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6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priedas. Išsamiojo vertinimo įverčių reikšmės pagal vertinimo kriterijus</a:t>
            </a:r>
          </a:p>
          <a:p>
            <a:pPr defTabSz="360000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	7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priedas. Lietuvos mokslinių tyrimų infrastruktūrų (MTI) teminės sritys, MTI statusas pagal brandą ir jose dalyvaujančios institucijos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5E49E4-23C7-1FE7-2164-94784C04451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88893" y="4854545"/>
            <a:ext cx="4648200" cy="262158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-16566" y="6505804"/>
            <a:ext cx="12208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600" dirty="0">
                <a:latin typeface="Arial" panose="020B0604020202020204" pitchFamily="34" charset="0"/>
                <a:cs typeface="Arial" panose="020B0604020202020204" pitchFamily="34" charset="0"/>
              </a:rPr>
              <a:t>Lietuvos MTI kelrodžio 2024 projekto aptarimo vieša </a:t>
            </a:r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diskusija-susitikimas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	Vilnius, 2024-10-18			5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906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AEB76-8990-099A-61AF-611596C59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4853" y="199583"/>
            <a:ext cx="9144000" cy="968912"/>
          </a:xfrm>
        </p:spPr>
        <p:txBody>
          <a:bodyPr>
            <a:normAutofit/>
          </a:bodyPr>
          <a:lstStyle/>
          <a:p>
            <a:pPr algn="r"/>
            <a:r>
              <a:rPr lang="lt-L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Nacionalinių MTI atranka į kelrodį</a:t>
            </a:r>
            <a:endParaRPr lang="en-LT" sz="3200" dirty="0">
              <a:solidFill>
                <a:sysClr val="windowText" lastClr="000000"/>
              </a:solidFill>
              <a:highlight>
                <a:srgbClr val="FEF17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DF016F-49C5-85F5-B7BD-EAD1870141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388" y="504850"/>
            <a:ext cx="1466620" cy="6636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46EEE1C-E418-9B65-CE60-D84B42363881}"/>
              </a:ext>
            </a:extLst>
          </p:cNvPr>
          <p:cNvSpPr txBox="1"/>
          <p:nvPr/>
        </p:nvSpPr>
        <p:spPr>
          <a:xfrm>
            <a:off x="11182864" y="5980671"/>
            <a:ext cx="691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LT" dirty="0">
                <a:solidFill>
                  <a:srgbClr val="2E3648"/>
                </a:solidFill>
                <a:latin typeface="Asap" pitchFamily="2" charset="77"/>
              </a:rPr>
              <a:t>2024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3325A5-B873-1134-E092-FC8609CC04F4}"/>
              </a:ext>
            </a:extLst>
          </p:cNvPr>
          <p:cNvSpPr txBox="1"/>
          <p:nvPr/>
        </p:nvSpPr>
        <p:spPr>
          <a:xfrm>
            <a:off x="1084634" y="1479278"/>
            <a:ext cx="105740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Paraiškos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dėl MTI įtraukimo į Kelrodį 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buvo vertintos per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dvipakopę sistemą – pirmą pakopą 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sudarė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slenkstinis paraiškų vertinimas, o antrą – išsamusis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Kvietimas teikti paraiškas dėl MTI įtraukimo į Kelrodį buvo paskelbtas 2024 m. birželio viduryje, paraiškas buvo galima teikti iki rugpjūčio vidurio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lt-LT" b="1" dirty="0" smtClean="0">
                <a:latin typeface="Arial" panose="020B0604020202020204" pitchFamily="34" charset="0"/>
                <a:cs typeface="Arial" panose="020B0604020202020204" pitchFamily="34" charset="0"/>
              </a:rPr>
              <a:t>Slenkstinis vertinimas</a:t>
            </a:r>
            <a:endParaRPr lang="lt-L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Iš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viso buvo gautos 22 paraiškos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. Ekspertų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komisiją sudarė Lietuvoje dirbantys ekspertai, jos narių buvo 8. Individualiai kiekvieną paraiška vertino po du komisijos narius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. 17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paraiškų buvo perduotos į išsamųjį 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vertinimą, penkios paraiškos buvo atmestos.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lt-LT" b="1" dirty="0" smtClean="0">
                <a:latin typeface="Arial" panose="020B0604020202020204" pitchFamily="34" charset="0"/>
                <a:cs typeface="Arial" panose="020B0604020202020204" pitchFamily="34" charset="0"/>
              </a:rPr>
              <a:t>Išsamusis vertinimas</a:t>
            </a:r>
            <a:endParaRPr lang="lt-LT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</a:pP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Ekspertų komisiją sudarė užsienyje dirbantys eskpertai, jos narių buvo 25 iš 14 pasaulio 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šalių.</a:t>
            </a:r>
          </a:p>
          <a:p>
            <a:pPr fontAlgn="base">
              <a:lnSpc>
                <a:spcPct val="150000"/>
              </a:lnSpc>
            </a:pP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Potencialiomis MTI buvo pripažintos tos, kurių balų suma pagal visus tris kriterijus nesiekė 9 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balų.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50000"/>
              </a:lnSpc>
            </a:pP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5E49E4-23C7-1FE7-2164-94784C04451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88893" y="4854545"/>
            <a:ext cx="4648200" cy="262158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-16566" y="6505804"/>
            <a:ext cx="12208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600" dirty="0">
                <a:latin typeface="Arial" panose="020B0604020202020204" pitchFamily="34" charset="0"/>
                <a:cs typeface="Arial" panose="020B0604020202020204" pitchFamily="34" charset="0"/>
              </a:rPr>
              <a:t>Lietuvos MTI kelrodžio 2024 projekto aptarimo vieša </a:t>
            </a:r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diskusija-susitikimas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	Vilnius, 2024-10-18			6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739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AEB76-8990-099A-61AF-611596C59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4853" y="199583"/>
            <a:ext cx="9144000" cy="968912"/>
          </a:xfrm>
        </p:spPr>
        <p:txBody>
          <a:bodyPr>
            <a:normAutofit/>
          </a:bodyPr>
          <a:lstStyle/>
          <a:p>
            <a:pPr algn="r"/>
            <a:r>
              <a:rPr lang="lt-L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Nacionalinių MTI atranka į kelrodį</a:t>
            </a:r>
            <a:endParaRPr lang="en-LT" sz="3200" dirty="0">
              <a:solidFill>
                <a:sysClr val="windowText" lastClr="000000"/>
              </a:solidFill>
              <a:highlight>
                <a:srgbClr val="FEF17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DF016F-49C5-85F5-B7BD-EAD1870141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388" y="504850"/>
            <a:ext cx="1466620" cy="6636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46EEE1C-E418-9B65-CE60-D84B42363881}"/>
              </a:ext>
            </a:extLst>
          </p:cNvPr>
          <p:cNvSpPr txBox="1"/>
          <p:nvPr/>
        </p:nvSpPr>
        <p:spPr>
          <a:xfrm>
            <a:off x="11182864" y="5980671"/>
            <a:ext cx="691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LT" dirty="0">
                <a:solidFill>
                  <a:srgbClr val="2E3648"/>
                </a:solidFill>
                <a:latin typeface="Asap" pitchFamily="2" charset="77"/>
              </a:rPr>
              <a:t>2024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3325A5-B873-1134-E092-FC8609CC04F4}"/>
              </a:ext>
            </a:extLst>
          </p:cNvPr>
          <p:cNvSpPr txBox="1"/>
          <p:nvPr/>
        </p:nvSpPr>
        <p:spPr>
          <a:xfrm>
            <a:off x="442127" y="1422587"/>
            <a:ext cx="11377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Tos MTI, </a:t>
            </a:r>
            <a:r>
              <a:rPr lang="lt-LT" dirty="0">
                <a:latin typeface="Arial" panose="020B0604020202020204" pitchFamily="34" charset="0"/>
                <a:cs typeface="Arial" panose="020B0604020202020204" pitchFamily="34" charset="0"/>
              </a:rPr>
              <a:t>kurių balų suma buvo 9 ar daugiau balų ir kurių įverčiai pagal visus tris kriterijus buvo trys ar daugiau balų, buvo pripažintos brandžiomis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5E49E4-23C7-1FE7-2164-94784C04451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88893" y="4854545"/>
            <a:ext cx="4648200" cy="26215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B3325A5-B873-1134-E092-FC8609CC04F4}"/>
              </a:ext>
            </a:extLst>
          </p:cNvPr>
          <p:cNvSpPr txBox="1"/>
          <p:nvPr/>
        </p:nvSpPr>
        <p:spPr>
          <a:xfrm>
            <a:off x="442127" y="2877587"/>
            <a:ext cx="23980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Išsamiojo vertinimo </a:t>
            </a: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rezultatai</a:t>
            </a:r>
            <a:endParaRPr lang="lt-L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16566" y="6505804"/>
            <a:ext cx="12208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600" dirty="0">
                <a:latin typeface="Arial" panose="020B0604020202020204" pitchFamily="34" charset="0"/>
                <a:cs typeface="Arial" panose="020B0604020202020204" pitchFamily="34" charset="0"/>
              </a:rPr>
              <a:t>Lietuvos MTI kelrodžio 2024 projekto aptarimo vieša </a:t>
            </a:r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diskusija-susitikimas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	Vilnius, 2024-10-18			7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7865" y="2507111"/>
            <a:ext cx="7621880" cy="3857883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 flipH="1">
            <a:off x="7114231" y="2592475"/>
            <a:ext cx="0" cy="3708000"/>
          </a:xfrm>
          <a:prstGeom prst="line">
            <a:avLst/>
          </a:prstGeom>
          <a:ln w="3175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50884" y="4579459"/>
            <a:ext cx="392971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DKST – duomenų kompiuterijos ir </a:t>
            </a:r>
            <a:r>
              <a:rPr lang="lt-LT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skaitmeniniai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t-LT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tyrimai;</a:t>
            </a: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 </a:t>
            </a:r>
            <a:r>
              <a:rPr lang="lt-LT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energetika</a:t>
            </a:r>
            <a:r>
              <a:rPr lang="lt-LT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 </a:t>
            </a:r>
            <a:r>
              <a:rPr lang="lt-LT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aplinka</a:t>
            </a:r>
            <a:r>
              <a:rPr lang="lt-LT" sz="1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SvM – sveikata ir maistas</a:t>
            </a:r>
            <a:r>
              <a:rPr lang="lt-L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FIM 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– fiziniai ir inžinerijos mokslai</a:t>
            </a:r>
            <a:r>
              <a:rPr lang="lt-L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t-LT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SKI </a:t>
            </a:r>
            <a:r>
              <a:rPr lang="lt-LT" sz="1400" dirty="0">
                <a:latin typeface="Arial" panose="020B0604020202020204" pitchFamily="34" charset="0"/>
                <a:cs typeface="Arial" panose="020B0604020202020204" pitchFamily="34" charset="0"/>
              </a:rPr>
              <a:t>– socialinės ir kultūrinės inovacijos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93272" y="2635088"/>
            <a:ext cx="1620957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lt-LT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potenciali MTI</a:t>
            </a:r>
            <a:endParaRPr lang="lt-LT" dirty="0"/>
          </a:p>
        </p:txBody>
      </p:sp>
      <p:sp>
        <p:nvSpPr>
          <p:cNvPr id="16" name="Rectangle 15"/>
          <p:cNvSpPr/>
          <p:nvPr/>
        </p:nvSpPr>
        <p:spPr>
          <a:xfrm>
            <a:off x="8021554" y="2592475"/>
            <a:ext cx="1287532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lt-LT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brandi MTI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055939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AEB76-8990-099A-61AF-611596C596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4853" y="199583"/>
            <a:ext cx="9144000" cy="968912"/>
          </a:xfrm>
        </p:spPr>
        <p:txBody>
          <a:bodyPr>
            <a:normAutofit/>
          </a:bodyPr>
          <a:lstStyle/>
          <a:p>
            <a:pPr algn="r"/>
            <a:r>
              <a:rPr lang="lt-LT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Kelrodžio MTI pagal brandą ir temines sritis</a:t>
            </a:r>
            <a:endParaRPr lang="lt-LT" sz="3200" dirty="0">
              <a:solidFill>
                <a:sysClr val="windowText" lastClr="000000"/>
              </a:solidFill>
              <a:highlight>
                <a:srgbClr val="FEF17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DF016F-49C5-85F5-B7BD-EAD1870141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388" y="504850"/>
            <a:ext cx="1466620" cy="6636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46EEE1C-E418-9B65-CE60-D84B42363881}"/>
              </a:ext>
            </a:extLst>
          </p:cNvPr>
          <p:cNvSpPr txBox="1"/>
          <p:nvPr/>
        </p:nvSpPr>
        <p:spPr>
          <a:xfrm>
            <a:off x="11182864" y="5980671"/>
            <a:ext cx="691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LT" dirty="0">
                <a:solidFill>
                  <a:srgbClr val="2E3648"/>
                </a:solidFill>
                <a:latin typeface="Asap" pitchFamily="2" charset="77"/>
              </a:rPr>
              <a:t>2024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3325A5-B873-1134-E092-FC8609CC04F4}"/>
              </a:ext>
            </a:extLst>
          </p:cNvPr>
          <p:cNvSpPr txBox="1"/>
          <p:nvPr/>
        </p:nvSpPr>
        <p:spPr>
          <a:xfrm>
            <a:off x="742990" y="1364401"/>
            <a:ext cx="105740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Galutinai į kelrodį įtrauktos 24 MTI:</a:t>
            </a:r>
          </a:p>
          <a:p>
            <a:pPr marL="984250" indent="-361950"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6 potencialios,</a:t>
            </a:r>
          </a:p>
          <a:p>
            <a:pPr marL="984250" indent="-361950"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11 brandžių,</a:t>
            </a:r>
          </a:p>
          <a:p>
            <a:pPr marL="984250" indent="-361950" fontAlgn="base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7 įsitvirtinusios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5E49E4-23C7-1FE7-2164-94784C04451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88893" y="4854545"/>
            <a:ext cx="4648200" cy="2621584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638140" y="3048937"/>
            <a:ext cx="42627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dirty="0" smtClean="0">
                <a:latin typeface="Arial" panose="020B0604020202020204" pitchFamily="34" charset="0"/>
                <a:cs typeface="Arial" panose="020B0604020202020204" pitchFamily="34" charset="0"/>
              </a:rPr>
              <a:t>Pagal temines sritis jos pasiskirsto taip:</a:t>
            </a:r>
            <a:endParaRPr lang="lt-LT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87FEB37-3F29-D281-F045-7792D9A7DB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8771375"/>
              </p:ext>
            </p:extLst>
          </p:nvPr>
        </p:nvGraphicFramePr>
        <p:xfrm>
          <a:off x="2843685" y="3636936"/>
          <a:ext cx="8473377" cy="13103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441370">
                  <a:extLst>
                    <a:ext uri="{9D8B030D-6E8A-4147-A177-3AD203B41FA5}">
                      <a16:colId xmlns:a16="http://schemas.microsoft.com/office/drawing/2014/main" val="1468425050"/>
                    </a:ext>
                  </a:extLst>
                </a:gridCol>
                <a:gridCol w="1366576">
                  <a:extLst>
                    <a:ext uri="{9D8B030D-6E8A-4147-A177-3AD203B41FA5}">
                      <a16:colId xmlns:a16="http://schemas.microsoft.com/office/drawing/2014/main" val="1018914595"/>
                    </a:ext>
                  </a:extLst>
                </a:gridCol>
                <a:gridCol w="1286189">
                  <a:extLst>
                    <a:ext uri="{9D8B030D-6E8A-4147-A177-3AD203B41FA5}">
                      <a16:colId xmlns:a16="http://schemas.microsoft.com/office/drawing/2014/main" val="3972043035"/>
                    </a:ext>
                  </a:extLst>
                </a:gridCol>
                <a:gridCol w="1379242">
                  <a:extLst>
                    <a:ext uri="{9D8B030D-6E8A-4147-A177-3AD203B41FA5}">
                      <a16:colId xmlns:a16="http://schemas.microsoft.com/office/drawing/2014/main" val="2920682202"/>
                    </a:ext>
                  </a:extLst>
                </a:gridCol>
              </a:tblGrid>
              <a:tr h="327590">
                <a:tc>
                  <a:txBody>
                    <a:bodyPr/>
                    <a:lstStyle/>
                    <a:p>
                      <a:endParaRPr lang="en-LT" sz="160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mpd="sng">
                      <a:noFill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lt-LT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įsitvirtinusi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lt-LT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brandi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lt-LT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potenciali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8537876"/>
                  </a:ext>
                </a:extLst>
              </a:tr>
              <a:tr h="327590">
                <a:tc>
                  <a:txBody>
                    <a:bodyPr/>
                    <a:lstStyle/>
                    <a:p>
                      <a:r>
                        <a:rPr lang="lt-L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Duomenų, kompiuterijos ir skaitmeniniai tyrimai</a:t>
                      </a:r>
                      <a:endParaRPr lang="en-LT" sz="160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mpd="sng">
                      <a:noFill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406952"/>
                  </a:ext>
                </a:extLst>
              </a:tr>
              <a:tr h="327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Energetika</a:t>
                      </a:r>
                    </a:p>
                  </a:txBody>
                  <a:tcPr marL="180000" marR="0" marT="36000" marB="36000" anchor="ctr">
                    <a:lnL w="12700" cmpd="sng">
                      <a:noFill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0974880"/>
                  </a:ext>
                </a:extLst>
              </a:tr>
              <a:tr h="327590">
                <a:tc>
                  <a:txBody>
                    <a:bodyPr/>
                    <a:lstStyle/>
                    <a:p>
                      <a:r>
                        <a:rPr lang="lt-LT" sz="160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Aplinka</a:t>
                      </a:r>
                      <a:endParaRPr lang="en-LT" sz="160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mpd="sng">
                      <a:noFill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lt-LT" sz="1600" b="0" i="0" dirty="0" smtClean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57344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D87FEB37-3F29-D281-F045-7792D9A7DB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925885"/>
              </p:ext>
            </p:extLst>
          </p:nvPr>
        </p:nvGraphicFramePr>
        <p:xfrm>
          <a:off x="2843686" y="4605353"/>
          <a:ext cx="8473376" cy="13103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451417">
                  <a:extLst>
                    <a:ext uri="{9D8B030D-6E8A-4147-A177-3AD203B41FA5}">
                      <a16:colId xmlns:a16="http://schemas.microsoft.com/office/drawing/2014/main" val="1468425050"/>
                    </a:ext>
                  </a:extLst>
                </a:gridCol>
                <a:gridCol w="1366576">
                  <a:extLst>
                    <a:ext uri="{9D8B030D-6E8A-4147-A177-3AD203B41FA5}">
                      <a16:colId xmlns:a16="http://schemas.microsoft.com/office/drawing/2014/main" val="1018914595"/>
                    </a:ext>
                  </a:extLst>
                </a:gridCol>
                <a:gridCol w="1286189">
                  <a:extLst>
                    <a:ext uri="{9D8B030D-6E8A-4147-A177-3AD203B41FA5}">
                      <a16:colId xmlns:a16="http://schemas.microsoft.com/office/drawing/2014/main" val="3972043035"/>
                    </a:ext>
                  </a:extLst>
                </a:gridCol>
                <a:gridCol w="1369194">
                  <a:extLst>
                    <a:ext uri="{9D8B030D-6E8A-4147-A177-3AD203B41FA5}">
                      <a16:colId xmlns:a16="http://schemas.microsoft.com/office/drawing/2014/main" val="2920682202"/>
                    </a:ext>
                  </a:extLst>
                </a:gridCol>
              </a:tblGrid>
              <a:tr h="327590">
                <a:tc>
                  <a:txBody>
                    <a:bodyPr/>
                    <a:lstStyle/>
                    <a:p>
                      <a:endParaRPr lang="en-LT" sz="1400" dirty="0">
                        <a:solidFill>
                          <a:srgbClr val="2E3648"/>
                        </a:solidFill>
                        <a:latin typeface="Asap" pitchFamily="2" charset="77"/>
                      </a:endParaRPr>
                    </a:p>
                  </a:txBody>
                  <a:tcPr marL="180000" marR="0" marT="36000" marB="36000" anchor="ctr">
                    <a:lnL w="12700" cmpd="sng">
                      <a:noFill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LT" sz="14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LT" sz="14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LT" sz="14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8537876"/>
                  </a:ext>
                </a:extLst>
              </a:tr>
              <a:tr h="327590">
                <a:tc>
                  <a:txBody>
                    <a:bodyPr/>
                    <a:lstStyle/>
                    <a:p>
                      <a:pPr defTabSz="360000" fontAlgn="base">
                        <a:lnSpc>
                          <a:spcPct val="100000"/>
                        </a:lnSpc>
                      </a:pPr>
                      <a:r>
                        <a:rPr lang="lt-L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Sveikata ir maistas</a:t>
                      </a:r>
                      <a:endParaRPr lang="lt-LT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mpd="sng">
                      <a:noFill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406952"/>
                  </a:ext>
                </a:extLst>
              </a:tr>
              <a:tr h="3275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Fiziniai ir inžinerijos mokslai</a:t>
                      </a:r>
                    </a:p>
                  </a:txBody>
                  <a:tcPr marL="180000" marR="0" marT="36000" marB="36000" anchor="ctr">
                    <a:lnL w="12700" cmpd="sng">
                      <a:noFill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0974880"/>
                  </a:ext>
                </a:extLst>
              </a:tr>
              <a:tr h="3275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lt-LT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Socialinės ir kultūrinės inovacijos</a:t>
                      </a:r>
                      <a:endParaRPr lang="en-LT" sz="160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mpd="sng">
                      <a:noFill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LT" sz="1600" b="0" i="0" dirty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 smtClean="0">
                          <a:solidFill>
                            <a:srgbClr val="2E364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lt-LT" sz="1600" b="0" i="0" dirty="0" smtClean="0">
                        <a:solidFill>
                          <a:srgbClr val="2E364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80000" marR="0" marT="36000" marB="36000" anchor="ctr">
                    <a:lnL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8947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573442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-16566" y="6505804"/>
            <a:ext cx="122085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1600" dirty="0">
                <a:latin typeface="Arial" panose="020B0604020202020204" pitchFamily="34" charset="0"/>
                <a:cs typeface="Arial" panose="020B0604020202020204" pitchFamily="34" charset="0"/>
              </a:rPr>
              <a:t>Lietuvos MTI kelrodžio 2024 projekto aptarimo vieša </a:t>
            </a:r>
            <a:r>
              <a:rPr lang="lt-L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diskusija-susitikimas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		Vilnius, 2024-10-18			8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835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6AD839F-D778-EC66-FC21-803F363BC3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1501" y="2966556"/>
            <a:ext cx="2043952" cy="924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111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833</TotalTime>
  <Words>753</Words>
  <Application>Microsoft Office PowerPoint</Application>
  <PresentationFormat>Widescreen</PresentationFormat>
  <Paragraphs>106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Asap</vt:lpstr>
      <vt:lpstr>Wingdings</vt:lpstr>
      <vt:lpstr>Office Theme</vt:lpstr>
      <vt:lpstr>Lietuvos mokslinių tyrimų infrastruktūrų (MTI) kelrodžio 2024 sandara ir MTI atranka į jį</vt:lpstr>
      <vt:lpstr>Apie MTI kelrodį</vt:lpstr>
      <vt:lpstr>Pasiūlyta MTI kelrodžio sandara</vt:lpstr>
      <vt:lpstr>Pasiūlyta MTI kelrodžio sandara</vt:lpstr>
      <vt:lpstr>Pasiūlyta MTI kelrodžio sandara</vt:lpstr>
      <vt:lpstr>Nacionalinių MTI atranka į kelrodį</vt:lpstr>
      <vt:lpstr>Nacionalinių MTI atranka į kelrodį</vt:lpstr>
      <vt:lpstr>Kelrodžio MTI pagal brandą ir temines sritis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Prezentacijų šablonai</dc:title>
  <dc:creator>Xn0149</dc:creator>
  <cp:lastModifiedBy>Eugenijus Stumbrys | Lietuvos mokslo taryba</cp:lastModifiedBy>
  <cp:revision>28</cp:revision>
  <dcterms:created xsi:type="dcterms:W3CDTF">2024-07-01T10:23:45Z</dcterms:created>
  <dcterms:modified xsi:type="dcterms:W3CDTF">2024-10-17T19:16:17Z</dcterms:modified>
</cp:coreProperties>
</file>